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tif" ContentType="image/tiff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74"/>
  </p:notesMasterIdLst>
  <p:handoutMasterIdLst>
    <p:handoutMasterId r:id="rId75"/>
  </p:handoutMasterIdLst>
  <p:sldIdLst>
    <p:sldId id="340" r:id="rId2"/>
    <p:sldId id="341" r:id="rId3"/>
    <p:sldId id="342" r:id="rId4"/>
    <p:sldId id="343" r:id="rId5"/>
    <p:sldId id="256" r:id="rId6"/>
    <p:sldId id="259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  <p:sldId id="310" r:id="rId49"/>
    <p:sldId id="311" r:id="rId50"/>
    <p:sldId id="312" r:id="rId51"/>
    <p:sldId id="260" r:id="rId52"/>
    <p:sldId id="333" r:id="rId53"/>
    <p:sldId id="338" r:id="rId54"/>
    <p:sldId id="339" r:id="rId55"/>
    <p:sldId id="262" r:id="rId56"/>
    <p:sldId id="315" r:id="rId57"/>
    <p:sldId id="316" r:id="rId58"/>
    <p:sldId id="317" r:id="rId59"/>
    <p:sldId id="318" r:id="rId60"/>
    <p:sldId id="319" r:id="rId61"/>
    <p:sldId id="320" r:id="rId62"/>
    <p:sldId id="321" r:id="rId63"/>
    <p:sldId id="322" r:id="rId64"/>
    <p:sldId id="323" r:id="rId65"/>
    <p:sldId id="324" r:id="rId66"/>
    <p:sldId id="325" r:id="rId67"/>
    <p:sldId id="326" r:id="rId68"/>
    <p:sldId id="327" r:id="rId69"/>
    <p:sldId id="328" r:id="rId70"/>
    <p:sldId id="329" r:id="rId71"/>
    <p:sldId id="330" r:id="rId72"/>
    <p:sldId id="331" r:id="rId73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paso" id="{59A9BC0F-B94E-A640-83FC-4498B9DFB08D}">
          <p14:sldIdLst>
            <p14:sldId id="340"/>
            <p14:sldId id="341"/>
            <p14:sldId id="342"/>
            <p14:sldId id="343"/>
          </p14:sldIdLst>
        </p14:section>
        <p14:section name="Conceptos" id="{51BF9654-125A-B141-8EA5-84C17335F87B}">
          <p14:sldIdLst>
            <p14:sldId id="256"/>
            <p14:sldId id="259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10"/>
            <p14:sldId id="311"/>
            <p14:sldId id="312"/>
          </p14:sldIdLst>
        </p14:section>
        <p14:section name="Ejercicios" id="{834E32D9-3A73-9C43-B805-E6F6458F6209}">
          <p14:sldIdLst>
            <p14:sldId id="260"/>
            <p14:sldId id="333"/>
            <p14:sldId id="338"/>
            <p14:sldId id="339"/>
          </p14:sldIdLst>
        </p14:section>
        <p14:section name="Resolución" id="{21731FF2-E669-DA4D-8C98-EBA50549C89C}">
          <p14:sldIdLst>
            <p14:sldId id="262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95D6"/>
    <a:srgbClr val="EF3449"/>
    <a:srgbClr val="5A3A92"/>
    <a:srgbClr val="1DC1DC"/>
    <a:srgbClr val="F25B2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50"/>
    <p:restoredTop sz="93151"/>
  </p:normalViewPr>
  <p:slideViewPr>
    <p:cSldViewPr snapToGrid="0" snapToObjects="1">
      <p:cViewPr>
        <p:scale>
          <a:sx n="90" d="100"/>
          <a:sy n="90" d="100"/>
        </p:scale>
        <p:origin x="-816" y="1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35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notesMaster" Target="notesMasters/notesMaster1.xml"/><Relationship Id="rId75" Type="http://schemas.openxmlformats.org/officeDocument/2006/relationships/handoutMaster" Target="handoutMasters/handoutMaster1.xml"/><Relationship Id="rId76" Type="http://schemas.openxmlformats.org/officeDocument/2006/relationships/presProps" Target="presProps.xml"/><Relationship Id="rId77" Type="http://schemas.openxmlformats.org/officeDocument/2006/relationships/viewProps" Target="viewProps.xml"/><Relationship Id="rId78" Type="http://schemas.openxmlformats.org/officeDocument/2006/relationships/theme" Target="theme/theme1.xml"/><Relationship Id="rId79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BB6F4-23E1-814D-8DBC-753DCD8F7CD3}" type="datetimeFigureOut">
              <a:rPr lang="es-ES_tradnl" smtClean="0"/>
              <a:pPr/>
              <a:t>13/7/17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F0ACC-9D08-B743-BC76-14D8CF8E6938}" type="slidenum">
              <a:rPr lang="es-ES_tradnl" smtClean="0"/>
              <a:pPr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00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1.t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tiff>
</file>

<file path=ppt/media/image40.tiff>
</file>

<file path=ppt/media/image41.tiff>
</file>

<file path=ppt/media/image42.tiff>
</file>

<file path=ppt/media/image43.tiff>
</file>

<file path=ppt/media/image4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28938-2154-AC49-8423-1D92A390099E}" type="datetimeFigureOut">
              <a:rPr lang="es-ES_tradnl" smtClean="0"/>
              <a:pPr/>
              <a:t>13/7/17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3A042-DB59-4F46-A5FA-899CA8111283}" type="slidenum">
              <a:rPr lang="es-ES_tradnl" smtClean="0"/>
              <a:pPr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3501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48722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pPr/>
              <a:t>28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49387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pPr/>
              <a:t>61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15959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pPr/>
              <a:t>71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43753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10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 userDrawn="1"/>
        </p:nvSpPr>
        <p:spPr>
          <a:xfrm>
            <a:off x="-2881" y="4636859"/>
            <a:ext cx="9146881" cy="1989667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2295" y="1177183"/>
            <a:ext cx="4511710" cy="2531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sp>
        <p:nvSpPr>
          <p:cNvPr id="21" name="Rectángulo 20"/>
          <p:cNvSpPr/>
          <p:nvPr userDrawn="1"/>
        </p:nvSpPr>
        <p:spPr>
          <a:xfrm>
            <a:off x="-2885" y="0"/>
            <a:ext cx="1303867" cy="736598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23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32" y="0"/>
            <a:ext cx="9143968" cy="744876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grpSp>
        <p:nvGrpSpPr>
          <p:cNvPr id="19" name="Agrupar 18"/>
          <p:cNvGrpSpPr/>
          <p:nvPr userDrawn="1"/>
        </p:nvGrpSpPr>
        <p:grpSpPr>
          <a:xfrm>
            <a:off x="301948" y="65315"/>
            <a:ext cx="800089" cy="635901"/>
            <a:chOff x="5701496" y="1402249"/>
            <a:chExt cx="2670843" cy="2122755"/>
          </a:xfrm>
        </p:grpSpPr>
        <p:pic>
          <p:nvPicPr>
            <p:cNvPr id="20" name="Imagen 1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21" name="Rectángulo 20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2" name="Rectángulo 21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3" name="Rectángulo 22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5" name="Rectángulo 24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6" name="Rectángulo 25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0508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grpSp>
        <p:nvGrpSpPr>
          <p:cNvPr id="13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4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5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6006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60000"/>
            <a:ext cx="38862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60000"/>
            <a:ext cx="38862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grpSp>
        <p:nvGrpSpPr>
          <p:cNvPr id="14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5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6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0951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10000"/>
            <a:ext cx="7886700" cy="10778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980000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880000"/>
            <a:ext cx="3868340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980000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880000"/>
            <a:ext cx="3887391" cy="368458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33612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39054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928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pacio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0821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54895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419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dirty="0" smtClean="0"/>
              <a:t>Haga clic para modificar el estilo de texto del patrón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47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32932"/>
            <a:ext cx="2949178" cy="10244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2" y="987426"/>
            <a:ext cx="4625567" cy="5130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060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3895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101111"/>
          </a:xfrm>
        </p:spPr>
        <p:txBody>
          <a:bodyPr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8228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0000"/>
            <a:ext cx="1971675" cy="5765424"/>
          </a:xfrm>
        </p:spPr>
        <p:txBody>
          <a:bodyPr vert="eaVert"/>
          <a:lstStyle/>
          <a:p>
            <a:r>
              <a:rPr lang="es-ES_tradnl" dirty="0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0000"/>
            <a:ext cx="5800725" cy="5765424"/>
          </a:xfrm>
        </p:spPr>
        <p:txBody>
          <a:bodyPr vert="eaVert"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39278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03862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88803"/>
            <a:ext cx="2665272" cy="210642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5" y="4636859"/>
            <a:ext cx="9146881" cy="227975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87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997" y="60474"/>
            <a:ext cx="789459" cy="62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4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3734" y="1402250"/>
            <a:ext cx="2668606" cy="212275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4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41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19" y="65316"/>
            <a:ext cx="795037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8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1" y="0"/>
            <a:ext cx="9146881" cy="736598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90912"/>
            <a:ext cx="2672294" cy="2118810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85234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 smtClean="0"/>
              <a:t>Título del Concepto Explicado</a:t>
            </a:r>
            <a:br>
              <a:rPr lang="es-ES_tradnl" dirty="0" smtClean="0"/>
            </a:br>
            <a:r>
              <a:rPr kumimoji="0" lang="es-ES_tradnl" sz="28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20" y="65316"/>
            <a:ext cx="797618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13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809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 smtClean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 smtClean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  <p:grpSp>
        <p:nvGrpSpPr>
          <p:cNvPr id="5" name="Agrupar 4"/>
          <p:cNvGrpSpPr/>
          <p:nvPr userDrawn="1"/>
        </p:nvGrpSpPr>
        <p:grpSpPr>
          <a:xfrm>
            <a:off x="5701496" y="1402249"/>
            <a:ext cx="2670843" cy="2122755"/>
            <a:chOff x="5701496" y="1402249"/>
            <a:chExt cx="2670843" cy="2122755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" name="Rectángulo 15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" name="Rectángulo 16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8" name="Rectángulo 17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9" name="Rectángulo 18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17765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jpeg"/><Relationship Id="rId22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310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 smtClean="0"/>
              <a:t>Título del Concepto Explicado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16000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n-US" dirty="0"/>
          </a:p>
        </p:txBody>
      </p:sp>
      <p:grpSp>
        <p:nvGrpSpPr>
          <p:cNvPr id="22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23" name="7 Imagen" descr="logos 111MIL-01.JPG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24" name="8 Imagen" descr="logos 111MIL-01.JPG"/>
            <p:cNvPicPr>
              <a:picLocks noChangeAspect="1"/>
            </p:cNvPicPr>
            <p:nvPr/>
          </p:nvPicPr>
          <p:blipFill>
            <a:blip r:embed="rId22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pic>
        <p:nvPicPr>
          <p:cNvPr id="28" name="11 Imagen" descr="logos 111MIL-01.JPG"/>
          <p:cNvPicPr>
            <a:picLocks noChangeAspect="1"/>
          </p:cNvPicPr>
          <p:nvPr userDrawn="1"/>
        </p:nvPicPr>
        <p:blipFill>
          <a:blip r:embed="rId22"/>
          <a:srcRect l="86163"/>
          <a:stretch>
            <a:fillRect/>
          </a:stretch>
        </p:blipFill>
        <p:spPr>
          <a:xfrm>
            <a:off x="0" y="6615112"/>
            <a:ext cx="9143968" cy="285752"/>
          </a:xfrm>
          <a:prstGeom prst="rect">
            <a:avLst/>
          </a:prstGeom>
        </p:spPr>
      </p:pic>
      <p:sp>
        <p:nvSpPr>
          <p:cNvPr id="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" dirty="0" smtClean="0"/>
              <a:t>Módulo 1: Técnicas de Programación</a:t>
            </a:r>
            <a:endParaRPr lang="es-ES_tradnl" dirty="0"/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‹Nr.›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394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8" r:id="rId4"/>
    <p:sldLayoutId id="2147483673" r:id="rId5"/>
    <p:sldLayoutId id="2147483677" r:id="rId6"/>
    <p:sldLayoutId id="2147483674" r:id="rId7"/>
    <p:sldLayoutId id="2147483679" r:id="rId8"/>
    <p:sldLayoutId id="2147483675" r:id="rId9"/>
    <p:sldLayoutId id="2147483680" r:id="rId10"/>
    <p:sldLayoutId id="2147483663" r:id="rId11"/>
    <p:sldLayoutId id="2147483664" r:id="rId12"/>
    <p:sldLayoutId id="2147483665" r:id="rId13"/>
    <p:sldLayoutId id="2147483666" r:id="rId14"/>
    <p:sldLayoutId id="2147483672" r:id="rId15"/>
    <p:sldLayoutId id="2147483668" r:id="rId16"/>
    <p:sldLayoutId id="2147483669" r:id="rId17"/>
    <p:sldLayoutId id="2147483670" r:id="rId18"/>
    <p:sldLayoutId id="2147483671" r:id="rId1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t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6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jpeg"/><Relationship Id="rId3" Type="http://schemas.microsoft.com/office/2007/relationships/hdphoto" Target="../media/hdphoto1.wdp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tif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0.tiff"/><Relationship Id="rId3" Type="http://schemas.openxmlformats.org/officeDocument/2006/relationships/image" Target="../media/image41.tif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8.jpeg"/><Relationship Id="rId3" Type="http://schemas.microsoft.com/office/2007/relationships/hdphoto" Target="../media/hdphoto1.wdp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8.jpeg"/><Relationship Id="rId3" Type="http://schemas.microsoft.com/office/2007/relationships/hdphoto" Target="../media/hdphoto2.wdp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8.jpeg"/><Relationship Id="rId3" Type="http://schemas.microsoft.com/office/2007/relationships/hdphoto" Target="../media/hdphoto2.wdp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8.jpeg"/><Relationship Id="rId3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42.tiff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8.jpe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9.tif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9.tif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9.tif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9.tif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9.tiff"/><Relationship Id="rId3" Type="http://schemas.openxmlformats.org/officeDocument/2006/relationships/image" Target="../media/image42.tif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0.tiff"/><Relationship Id="rId3" Type="http://schemas.openxmlformats.org/officeDocument/2006/relationships/image" Target="../media/image41.tif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3.tiff"/><Relationship Id="rId3" Type="http://schemas.openxmlformats.org/officeDocument/2006/relationships/image" Target="../media/image41.tif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3.tiff"/><Relationship Id="rId3" Type="http://schemas.openxmlformats.org/officeDocument/2006/relationships/image" Target="../media/image41.tif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1.tif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4.tiff"/><Relationship Id="rId3" Type="http://schemas.openxmlformats.org/officeDocument/2006/relationships/image" Target="../media/image41.tif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 err="1"/>
              <a:t>Modularización</a:t>
            </a:r>
            <a:r>
              <a:rPr lang="es-ES_tradnl" dirty="0"/>
              <a:t> y Métodos </a:t>
            </a:r>
            <a:r>
              <a:rPr lang="es-ES_tradnl" dirty="0" smtClean="0"/>
              <a:t>(Repaso)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50051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br>
              <a:rPr lang="es-AR" b="1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/>
              <a:t> </a:t>
            </a:r>
            <a:r>
              <a:rPr lang="es-AR" sz="2000" dirty="0" err="1" smtClean="0"/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leeVariable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leeVariable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FinSubProceso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9</a:t>
            </a:fld>
            <a:endParaRPr lang="es-ES_tradnl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16660" y="2120315"/>
            <a:ext cx="3933825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br>
              <a:rPr lang="es-AR" b="1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/>
              <a:t> </a:t>
            </a:r>
            <a:r>
              <a:rPr lang="es-AR" sz="2000" dirty="0" err="1" smtClean="0"/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leeVariable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20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leeVariable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FinSubProceso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10</a:t>
            </a:fld>
            <a:endParaRPr lang="es-ES_tradnl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16660" y="2120315"/>
            <a:ext cx="3933825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16660" y="4300834"/>
            <a:ext cx="3933825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br>
              <a:rPr lang="es-AR" b="1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 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16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endParaRPr lang="es-AR" sz="1600" dirty="0" smtClean="0">
              <a:solidFill>
                <a:srgbClr val="000000"/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11</a:t>
            </a:fld>
            <a:endParaRPr lang="es-ES_tradnl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br>
              <a:rPr lang="es-AR" b="1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 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endParaRPr lang="es-AR" sz="1600" dirty="0" smtClean="0">
              <a:solidFill>
                <a:srgbClr val="000000"/>
              </a:solidFill>
            </a:endParaRP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endParaRPr lang="es-AR" sz="1600" dirty="0" smtClean="0">
              <a:solidFill>
                <a:srgbClr val="000000"/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12</a:t>
            </a:fld>
            <a:endParaRPr lang="es-ES_tradn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20967" y="2120315"/>
            <a:ext cx="3794383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50" y="2024618"/>
            <a:ext cx="7886700" cy="4351338"/>
          </a:xfrm>
        </p:spPr>
        <p:txBody>
          <a:bodyPr>
            <a:noAutofit/>
          </a:bodyPr>
          <a:lstStyle/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 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endParaRPr lang="es-AR" sz="1600" b="1" dirty="0" smtClean="0">
              <a:solidFill>
                <a:srgbClr val="00008B"/>
              </a:solidFill>
            </a:endParaRP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endParaRPr lang="es-AR" sz="1600" b="1" dirty="0" smtClean="0">
              <a:solidFill>
                <a:srgbClr val="00008B"/>
              </a:solidFill>
            </a:endParaRP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/>
              <a:t>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13</a:t>
            </a:fld>
            <a:endParaRPr lang="es-ES_tradn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20967" y="2120315"/>
            <a:ext cx="3794383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50" y="2024618"/>
            <a:ext cx="7886700" cy="4351338"/>
          </a:xfrm>
        </p:spPr>
        <p:txBody>
          <a:bodyPr>
            <a:noAutofit/>
          </a:bodyPr>
          <a:lstStyle/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 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endParaRPr lang="es-AR" sz="1600" b="1" dirty="0" smtClean="0">
              <a:solidFill>
                <a:srgbClr val="00008B"/>
              </a:solidFill>
            </a:endParaRP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endParaRPr lang="es-AR" sz="1600" b="1" dirty="0" smtClean="0">
              <a:solidFill>
                <a:srgbClr val="00008B"/>
              </a:solidFill>
            </a:endParaRP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/>
              <a:t> </a:t>
            </a:r>
            <a:r>
              <a:rPr lang="es-AR" sz="1600" dirty="0" err="1" smtClean="0"/>
              <a:t>AmbitoVariables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SubProceso</a:t>
            </a:r>
            <a:r>
              <a:rPr lang="es-AR" sz="1600" dirty="0" smtClean="0"/>
              <a:t> </a:t>
            </a:r>
            <a:r>
              <a:rPr lang="es-AR" sz="1600" dirty="0" err="1" smtClean="0"/>
              <a:t>leeVariable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Texto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var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"Hola mundo!!!"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indent="-144000">
              <a:lnSpc>
                <a:spcPct val="50000"/>
              </a:lnSpc>
              <a:spcBef>
                <a:spcPts val="12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FinSubProceso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14</a:t>
            </a:fld>
            <a:endParaRPr lang="es-ES_tradn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20967" y="2120315"/>
            <a:ext cx="3794383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0" y="4242391"/>
            <a:ext cx="3933825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  <a:endParaRPr lang="es-AR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s-AR" dirty="0" smtClean="0"/>
              <a:t>Buenas Prácticas de Programación (Concepto)</a:t>
            </a:r>
            <a:endParaRPr lang="es-AR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38223" y="900000"/>
            <a:ext cx="9005745" cy="1220315"/>
          </a:xfrm>
        </p:spPr>
        <p:txBody>
          <a:bodyPr/>
          <a:lstStyle/>
          <a:p>
            <a:r>
              <a:rPr lang="es-AR" b="1" dirty="0" smtClean="0"/>
              <a:t>Buenas Prácticas de Programación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Entender el problema, diseñar una estrategia, implementar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Nombres representativos de variables y métodos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Código claro, comprensible, etc.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Identación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en las estructuras de control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Comentarios en el código 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/>
                <a:ea typeface="Consolas"/>
              </a:rPr>
              <a:t>//Así se comenta en </a:t>
            </a:r>
            <a:r>
              <a:rPr lang="es-AR" i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/>
                <a:ea typeface="Consolas"/>
              </a:rPr>
              <a:t>PSeInt</a:t>
            </a:r>
            <a:r>
              <a:rPr lang="es-AR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/>
                <a:ea typeface="Consolas"/>
              </a:rPr>
              <a:t>, con las dos barras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buNone/>
            </a:pPr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16</a:t>
            </a:fld>
            <a:endParaRPr lang="es-ES_tradnl" dirty="0"/>
          </a:p>
        </p:txBody>
      </p:sp>
      <p:pic>
        <p:nvPicPr>
          <p:cNvPr id="7" name="6 Imagen" descr="buenasPracticvasProgramacion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299" y="3258878"/>
            <a:ext cx="2771775" cy="164782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4000" cy="1220315"/>
          </a:xfrm>
        </p:spPr>
        <p:txBody>
          <a:bodyPr/>
          <a:lstStyle/>
          <a:p>
            <a:r>
              <a:rPr lang="es-AR" b="1" dirty="0" smtClean="0"/>
              <a:t>Buenas Prácticas de Programación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Usar métodos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 duplicar código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Dividir el problema en sub problemas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Construir el código tan simple como sea posible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Que el código funcione no significa que esté bien programado</a:t>
            </a:r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17</a:t>
            </a:fld>
            <a:endParaRPr lang="es-ES_tradnl" dirty="0"/>
          </a:p>
        </p:txBody>
      </p:sp>
      <p:pic>
        <p:nvPicPr>
          <p:cNvPr id="6" name="5 Imagen" descr="buenasPracticasProgramacion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0018" y="2120315"/>
            <a:ext cx="2425332" cy="149251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  <a:endParaRPr lang="es-AR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AR" dirty="0" smtClean="0"/>
              <a:t>Arreglos (Conceptos)</a:t>
            </a:r>
            <a:endParaRPr lang="es-A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</a:t>
            </a:r>
            <a:r>
              <a:rPr lang="es-ES" b="1" dirty="0"/>
              <a:t>é</a:t>
            </a:r>
            <a:r>
              <a:rPr lang="es-ES_tradnl" b="1" dirty="0" smtClean="0"/>
              <a:t>todos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Repaso</a:t>
            </a:r>
            <a:endParaRPr lang="es-ES_tradnl" sz="2800" i="1" dirty="0"/>
          </a:p>
        </p:txBody>
      </p:sp>
      <p:sp>
        <p:nvSpPr>
          <p:cNvPr id="15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b="1" dirty="0" smtClean="0"/>
              <a:t>Agrupan</a:t>
            </a:r>
            <a:r>
              <a:rPr lang="es-ES" dirty="0" smtClean="0"/>
              <a:t> un conjunto de sentencias de código </a:t>
            </a:r>
            <a:r>
              <a:rPr lang="es-ES" b="1" dirty="0" smtClean="0"/>
              <a:t>cohesivas</a:t>
            </a:r>
          </a:p>
          <a:p>
            <a:r>
              <a:rPr lang="es-ES" dirty="0" smtClean="0"/>
              <a:t>Tienen un </a:t>
            </a:r>
            <a:r>
              <a:rPr lang="es-ES" b="1" dirty="0" smtClean="0"/>
              <a:t>nombre representativo</a:t>
            </a:r>
          </a:p>
          <a:p>
            <a:r>
              <a:rPr lang="es-ES" dirty="0" smtClean="0"/>
              <a:t>Pueden ser invocados</a:t>
            </a:r>
          </a:p>
          <a:p>
            <a:r>
              <a:rPr lang="es-ES" dirty="0" smtClean="0"/>
              <a:t>Pueden declarar parámetros </a:t>
            </a:r>
          </a:p>
          <a:p>
            <a:r>
              <a:rPr lang="es-ES" dirty="0" smtClean="0"/>
              <a:t>Pueden devolver un valor</a:t>
            </a:r>
          </a:p>
          <a:p>
            <a:r>
              <a:rPr lang="es-ES" dirty="0" smtClean="0"/>
              <a:t>Nos ayudan a </a:t>
            </a:r>
            <a:r>
              <a:rPr lang="es-ES" b="1" dirty="0" smtClean="0"/>
              <a:t>reusar</a:t>
            </a:r>
            <a:r>
              <a:rPr lang="es-ES" dirty="0" smtClean="0"/>
              <a:t> el código </a:t>
            </a:r>
            <a:endParaRPr lang="es-ES_tradnl" dirty="0" smtClean="0"/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</a:t>
            </a:fld>
            <a:endParaRPr lang="es-ES_tradnl"/>
          </a:p>
        </p:txBody>
      </p:sp>
      <p:pic>
        <p:nvPicPr>
          <p:cNvPr id="16" name="Imagen 14"/>
          <p:cNvPicPr/>
          <p:nvPr/>
        </p:nvPicPr>
        <p:blipFill>
          <a:blip r:embed="rId2"/>
          <a:srcRect l="3106" t="5250" r="2404" b="5510"/>
          <a:stretch/>
        </p:blipFill>
        <p:spPr>
          <a:xfrm>
            <a:off x="7305515" y="4886960"/>
            <a:ext cx="1619506" cy="15295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765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Estructuras de Datos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5000"/>
              </a:lnSpc>
              <a:buNone/>
            </a:pPr>
            <a:r>
              <a:rPr lang="es-AR" sz="22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Forma particular de organizar datos</a:t>
            </a:r>
            <a:endParaRPr lang="es-AR" sz="2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lang="es-AR" sz="2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8720" indent="-43416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Estructuras que permiten </a:t>
            </a:r>
            <a:r>
              <a:rPr lang="es-AR" sz="19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COLECCIONAR </a:t>
            </a: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elementos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GUARDARLOS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RECORRERLOS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MANIPULARLOS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8720" indent="-32004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lang="es-AR" sz="19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Operaciones básicas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COLOCAR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OBTENER</a:t>
            </a:r>
            <a:endParaRPr lang="es-AR" sz="19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19</a:t>
            </a:fld>
            <a:endParaRPr lang="es-ES_tradnl" dirty="0"/>
          </a:p>
        </p:txBody>
      </p:sp>
      <p:sp>
        <p:nvSpPr>
          <p:cNvPr id="6" name="CustomShape 2"/>
          <p:cNvSpPr/>
          <p:nvPr/>
        </p:nvSpPr>
        <p:spPr>
          <a:xfrm>
            <a:off x="5511400" y="3525991"/>
            <a:ext cx="3150335" cy="187400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1960" tIns="111960" rIns="111960" bIns="111960"/>
          <a:lstStyle/>
          <a:p>
            <a:pPr marL="558720" indent="-32004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lang="es-AR" sz="1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Estructuras 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LISTAS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COLAS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PILAS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17440" lvl="1" indent="-320040">
              <a:lnSpc>
                <a:spcPct val="115000"/>
              </a:lnSpc>
              <a:buClr>
                <a:srgbClr val="000000"/>
              </a:buClr>
              <a:buFont typeface="Arial"/>
              <a:buChar char="○"/>
            </a:pPr>
            <a:r>
              <a:rPr lang="es-AR" sz="19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ARBOLES</a:t>
            </a:r>
            <a:endParaRPr lang="es-AR" sz="1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6 Imagen"/>
          <p:cNvPicPr/>
          <p:nvPr/>
        </p:nvPicPr>
        <p:blipFill>
          <a:blip r:embed="rId2"/>
          <a:stretch/>
        </p:blipFill>
        <p:spPr>
          <a:xfrm>
            <a:off x="6378808" y="1824364"/>
            <a:ext cx="2765160" cy="1330744"/>
          </a:xfrm>
          <a:prstGeom prst="rect">
            <a:avLst/>
          </a:prstGeom>
          <a:ln>
            <a:noFill/>
          </a:ln>
        </p:spPr>
      </p:pic>
      <p:pic>
        <p:nvPicPr>
          <p:cNvPr id="8" name="7 Imagen"/>
          <p:cNvPicPr/>
          <p:nvPr/>
        </p:nvPicPr>
        <p:blipFill>
          <a:blip r:embed="rId3"/>
          <a:stretch/>
        </p:blipFill>
        <p:spPr>
          <a:xfrm>
            <a:off x="6476926" y="5400000"/>
            <a:ext cx="2433157" cy="1111338"/>
          </a:xfrm>
          <a:prstGeom prst="rect">
            <a:avLst/>
          </a:prstGeom>
          <a:ln>
            <a:noFill/>
          </a:ln>
        </p:spPr>
      </p:pic>
      <p:pic>
        <p:nvPicPr>
          <p:cNvPr id="9" name="8 Imagen"/>
          <p:cNvPicPr/>
          <p:nvPr/>
        </p:nvPicPr>
        <p:blipFill>
          <a:blip r:embed="rId4"/>
          <a:stretch/>
        </p:blipFill>
        <p:spPr>
          <a:xfrm>
            <a:off x="3866316" y="4157330"/>
            <a:ext cx="2028056" cy="109088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Estructuras de Datos - Arreglos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buNone/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Construya un algoritmo que según el número de mes muestre el nombre de dicho mes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¿Cómo se puede hacer?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20</a:t>
            </a:fld>
            <a:endParaRPr lang="es-ES_tradnl" dirty="0"/>
          </a:p>
        </p:txBody>
      </p:sp>
      <p:pic>
        <p:nvPicPr>
          <p:cNvPr id="6" name="5 Imagen" descr="meses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951" y="4192776"/>
            <a:ext cx="4063242" cy="211654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- Identificación Mes - Código</a:t>
            </a:r>
            <a:endParaRPr lang="es-AR" sz="31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Algoritmo</a:t>
            </a:r>
            <a:r>
              <a:rPr lang="es-AR" sz="1400" dirty="0" smtClean="0">
                <a:solidFill>
                  <a:srgbClr val="000000"/>
                </a:solidFill>
              </a:rPr>
              <a:t> Mes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nroMes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"Indique el número de mes que le interesa"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nroMes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Segun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nroMes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Hacer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Enero"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2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Febrero"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3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Marzo"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4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Abril"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5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Mayo"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6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Junio"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7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Julio"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8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Agosto“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9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Septiembre"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10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Octubre"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A0522D"/>
                </a:solidFill>
              </a:rPr>
              <a:t>11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Noviembre“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12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"El mes es Diciembre"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Otro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Modo</a:t>
            </a:r>
            <a:r>
              <a:rPr lang="es-AR" sz="1400" b="1" dirty="0" smtClean="0">
                <a:solidFill>
                  <a:srgbClr val="000000"/>
                </a:solidFill>
              </a:rPr>
              <a:t>: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</a:t>
            </a:r>
            <a:r>
              <a:rPr lang="es-AR" sz="1400" dirty="0" err="1" smtClean="0">
                <a:solidFill>
                  <a:srgbClr val="FF0000"/>
                </a:solidFill>
              </a:rPr>
              <a:t>Ud</a:t>
            </a:r>
            <a:r>
              <a:rPr lang="es-AR" sz="1400" dirty="0" smtClean="0">
                <a:solidFill>
                  <a:srgbClr val="FF0000"/>
                </a:solidFill>
              </a:rPr>
              <a:t> no ha escrito un número de mes válido"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FinSegun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indent="-252000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endParaRPr lang="es-AR" sz="14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21</a:t>
            </a:fld>
            <a:endParaRPr lang="es-ES_tradnl" dirty="0"/>
          </a:p>
        </p:txBody>
      </p:sp>
      <p:pic>
        <p:nvPicPr>
          <p:cNvPr id="6" name="5 Imagen" descr="meses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6160" y="2995945"/>
            <a:ext cx="3689070" cy="232033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Otras Necesidades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1960" indent="-135720">
              <a:lnSpc>
                <a:spcPct val="10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¿Qué pasa si en lugar de meses fueran clientes y números de clientes? 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91960" indent="-135720">
              <a:lnSpc>
                <a:spcPct val="10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 medida que tengo más clientes tengo que programar más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Segun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/ Si… imposible en aplicaciones reales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22</a:t>
            </a:fld>
            <a:endParaRPr lang="es-ES_tradnl" dirty="0"/>
          </a:p>
        </p:txBody>
      </p:sp>
      <p:pic>
        <p:nvPicPr>
          <p:cNvPr id="6" name="5 Imagen" descr="clientes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539" y="4490974"/>
            <a:ext cx="2880094" cy="2020364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900000"/>
            <a:ext cx="9143968" cy="1220315"/>
          </a:xfrm>
        </p:spPr>
        <p:txBody>
          <a:bodyPr/>
          <a:lstStyle/>
          <a:p>
            <a:r>
              <a:rPr lang="es-AR" b="1" dirty="0" smtClean="0"/>
              <a:t>Estructuras de Datos  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Arreglos/Listas/Vectores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Los arreglos son estructuras de datos homogéneas (todos sus datos son del mismo tipo) 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Permiten almacenar un determinado número de datos 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Tiene muchos elementos, y a cada uno de ellos se acceden indicando que posición se quiere usar (un índice)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23</a:t>
            </a:fld>
            <a:endParaRPr lang="es-ES_tradnl" dirty="0"/>
          </a:p>
        </p:txBody>
      </p:sp>
      <p:pic>
        <p:nvPicPr>
          <p:cNvPr id="7" name="6 Imagen" descr="arreglo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676" y="4815517"/>
            <a:ext cx="6638519" cy="169582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Estructuras de Datos </a:t>
            </a:r>
            <a:r>
              <a:rPr lang="es-AR" dirty="0" smtClean="0"/>
              <a:t> </a:t>
            </a:r>
            <a:br>
              <a:rPr lang="es-AR" dirty="0" smtClean="0"/>
            </a:br>
            <a:r>
              <a:rPr lang="es-AR" sz="2800" i="1" dirty="0" smtClean="0"/>
              <a:t>Arreglos/Listas/Vectores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Lista =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Array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Los elementos deben ser del mismo tipo de dato 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Zero-based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 (arreglos de base cero) -&gt; Índices comienzan en 0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La cantidad de elementos total =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Length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 será igual al número del último elemento más 1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66760" indent="-262800">
              <a:lnSpc>
                <a:spcPct val="150000"/>
              </a:lnSpc>
              <a:buClr>
                <a:srgbClr val="000000"/>
              </a:buClr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Propiedades: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596880" indent="-205560"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ELEMENTO o ITEM: a, b, c, d, e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596880" indent="-205560"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LONGITUD: 5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596880" indent="-205560">
              <a:lnSpc>
                <a:spcPct val="150000"/>
              </a:lnSpc>
            </a:pP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INDICE o SUBINDICE: 0, 1, 2, 3, 4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24</a:t>
            </a:fld>
            <a:endParaRPr lang="es-ES_tradnl" dirty="0"/>
          </a:p>
        </p:txBody>
      </p:sp>
      <p:grpSp>
        <p:nvGrpSpPr>
          <p:cNvPr id="13" name="12 Grupo"/>
          <p:cNvGrpSpPr/>
          <p:nvPr/>
        </p:nvGrpSpPr>
        <p:grpSpPr>
          <a:xfrm>
            <a:off x="5769116" y="4175000"/>
            <a:ext cx="2920978" cy="1746323"/>
            <a:chOff x="5769116" y="4175000"/>
            <a:chExt cx="2920978" cy="1746323"/>
          </a:xfrm>
        </p:grpSpPr>
        <p:graphicFrame>
          <p:nvGraphicFramePr>
            <p:cNvPr id="8" name="Table 2"/>
            <p:cNvGraphicFramePr/>
            <p:nvPr/>
          </p:nvGraphicFramePr>
          <p:xfrm>
            <a:off x="5776614" y="4565643"/>
            <a:ext cx="2913480" cy="888658"/>
          </p:xfrm>
          <a:graphic>
            <a:graphicData uri="http://schemas.openxmlformats.org/drawingml/2006/table">
              <a:tbl>
                <a:tblPr/>
                <a:tblGrid>
                  <a:gridCol w="582480"/>
                  <a:gridCol w="582480"/>
                  <a:gridCol w="582480"/>
                  <a:gridCol w="582480"/>
                  <a:gridCol w="583560"/>
                </a:tblGrid>
                <a:tr h="888658"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a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b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c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d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2400" b="1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e</a:t>
                        </a:r>
                        <a:endParaRPr lang="es-AR" sz="2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lnL w="12240">
                        <a:solidFill>
                          <a:srgbClr val="FFFFFF"/>
                        </a:solidFill>
                      </a:lnL>
                      <a:lnR w="12240">
                        <a:solidFill>
                          <a:srgbClr val="FFFFFF"/>
                        </a:solidFill>
                      </a:lnR>
                      <a:lnT w="12240">
                        <a:solidFill>
                          <a:srgbClr val="FFFFFF"/>
                        </a:solidFill>
                      </a:lnT>
                      <a:lnB w="38160">
                        <a:solidFill>
                          <a:srgbClr val="FFFFFF"/>
                        </a:solidFill>
                      </a:lnB>
                      <a:solidFill>
                        <a:srgbClr val="4F81BD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9" name="Table 3"/>
            <p:cNvGraphicFramePr/>
            <p:nvPr/>
          </p:nvGraphicFramePr>
          <p:xfrm>
            <a:off x="5769116" y="5203276"/>
            <a:ext cx="2913480" cy="304800"/>
          </p:xfrm>
          <a:graphic>
            <a:graphicData uri="http://schemas.openxmlformats.org/drawingml/2006/table">
              <a:tbl>
                <a:tblPr/>
                <a:tblGrid>
                  <a:gridCol w="582480"/>
                  <a:gridCol w="582480"/>
                  <a:gridCol w="582480"/>
                  <a:gridCol w="582480"/>
                  <a:gridCol w="583560"/>
                </a:tblGrid>
                <a:tr h="251024"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0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1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2</a:t>
                        </a:r>
                        <a:endParaRPr lang="es-AR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libri"/>
                            <a:ea typeface="Calibri"/>
                          </a:rPr>
                          <a:t>3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>
                          <a:lnSpc>
                            <a:spcPct val="100000"/>
                          </a:lnSpc>
                        </a:pPr>
                        <a:r>
                          <a:rPr lang="es-AR" sz="1400" b="0" strike="noStrike" spc="-1" dirty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Arial"/>
                            <a:ea typeface="Arial"/>
                          </a:rPr>
                          <a:t>4</a:t>
                        </a:r>
                        <a:endParaRPr lang="es-AR" sz="14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endParaRPr>
                      </a:p>
                    </a:txBody>
                    <a:tcPr marL="75600" marR="75600">
                      <a:solidFill>
                        <a:srgbClr val="FFFFFF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10" name="CustomShape 4"/>
            <p:cNvSpPr/>
            <p:nvPr/>
          </p:nvSpPr>
          <p:spPr>
            <a:xfrm>
              <a:off x="5776614" y="4175000"/>
              <a:ext cx="2235971" cy="390642"/>
            </a:xfrm>
            <a:prstGeom prst="roundRect">
              <a:avLst>
                <a:gd name="adj" fmla="val 16667"/>
              </a:avLst>
            </a:prstGeom>
            <a:solidFill>
              <a:srgbClr val="8064A2"/>
            </a:solidFill>
            <a:ln w="2556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" name="CustomShape 5"/>
            <p:cNvSpPr/>
            <p:nvPr/>
          </p:nvSpPr>
          <p:spPr>
            <a:xfrm>
              <a:off x="5797357" y="4194216"/>
              <a:ext cx="2215228" cy="35221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181800" tIns="181800" rIns="181800" bIns="181800" anchor="ctr"/>
            <a:lstStyle/>
            <a:p>
              <a:pPr algn="ctr">
                <a:lnSpc>
                  <a:spcPct val="90000"/>
                </a:lnSpc>
              </a:pPr>
              <a:r>
                <a:rPr lang="es-AR" sz="29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Arreglo</a:t>
              </a:r>
              <a:endParaRPr lang="es-AR" sz="2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2" name="CustomShape 6"/>
            <p:cNvSpPr/>
            <p:nvPr/>
          </p:nvSpPr>
          <p:spPr>
            <a:xfrm>
              <a:off x="5844547" y="5656521"/>
              <a:ext cx="2484042" cy="26480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9040" tIns="29520" rIns="59040" bIns="29520"/>
            <a:lstStyle/>
            <a:p>
              <a:pPr>
                <a:lnSpc>
                  <a:spcPct val="100000"/>
                </a:lnSpc>
              </a:pPr>
              <a:r>
                <a:rPr lang="es-AR" sz="18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Longitud = </a:t>
              </a:r>
              <a:r>
                <a:rPr lang="es-AR" sz="1800" b="1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Length</a:t>
              </a:r>
              <a:r>
                <a:rPr lang="es-AR" sz="1800" b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libri"/>
                  <a:ea typeface="Calibri"/>
                </a:rPr>
                <a:t>= 5</a:t>
              </a:r>
              <a:endParaRPr lang="es-AR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Arreglos en </a:t>
            </a:r>
            <a:r>
              <a:rPr lang="es-AR" b="1" dirty="0" err="1" smtClean="0"/>
              <a:t>PSeint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50" y="2160000"/>
            <a:ext cx="4691783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AR" sz="2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Ir a menú configurar </a:t>
            </a:r>
            <a:endParaRPr lang="es-AR" sz="2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z="2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Seleccionar Opciones del lenguaje</a:t>
            </a:r>
            <a:endParaRPr lang="es-AR" sz="2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es-AR" sz="2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Seleccionar el perfil &lt;personalizado&gt; y presionar el botón Personalizar</a:t>
            </a:r>
            <a:endParaRPr lang="es-AR" sz="2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25</a:t>
            </a:fld>
            <a:endParaRPr lang="es-ES_tradnl" dirty="0"/>
          </a:p>
        </p:txBody>
      </p:sp>
      <p:pic>
        <p:nvPicPr>
          <p:cNvPr id="6" name="5 Imagen"/>
          <p:cNvPicPr/>
          <p:nvPr/>
        </p:nvPicPr>
        <p:blipFill>
          <a:blip r:embed="rId2"/>
          <a:stretch/>
        </p:blipFill>
        <p:spPr>
          <a:xfrm>
            <a:off x="5320433" y="2160000"/>
            <a:ext cx="3823535" cy="4060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Arreglos en </a:t>
            </a:r>
            <a:r>
              <a:rPr lang="es-AR" b="1" dirty="0" err="1" smtClean="0"/>
              <a:t>PSeint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50" y="2506662"/>
            <a:ext cx="3619350" cy="4351338"/>
          </a:xfrm>
        </p:spPr>
        <p:txBody>
          <a:bodyPr/>
          <a:lstStyle/>
          <a:p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Marcar: Utilizar arreglos en base cero y presionar aceptar 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26</a:t>
            </a:fld>
            <a:endParaRPr lang="es-ES_tradnl" dirty="0"/>
          </a:p>
        </p:txBody>
      </p:sp>
      <p:pic>
        <p:nvPicPr>
          <p:cNvPr id="6" name="5 Imagen"/>
          <p:cNvPicPr/>
          <p:nvPr/>
        </p:nvPicPr>
        <p:blipFill>
          <a:blip r:embed="rId2"/>
          <a:stretch/>
        </p:blipFill>
        <p:spPr>
          <a:xfrm>
            <a:off x="4248000" y="2204280"/>
            <a:ext cx="4481330" cy="359046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Estructuras de Datos  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Definición de Arreglos 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s-AR" b="1" dirty="0" err="1" smtClean="0">
                <a:solidFill>
                  <a:srgbClr val="00008B"/>
                </a:solidFill>
              </a:rPr>
              <a:t>Dimension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&lt;identificador&gt; (&lt;</a:t>
            </a:r>
            <a:r>
              <a:rPr lang="es-AR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maxl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&gt;,...,&lt;</a:t>
            </a:r>
            <a:r>
              <a:rPr lang="es-AR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maxN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&gt;)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buNone/>
            </a:pP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Ejemplo: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buNone/>
            </a:pP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s-AR" b="1" dirty="0" smtClean="0">
                <a:solidFill>
                  <a:srgbClr val="00008B"/>
                </a:solidFill>
              </a:rPr>
              <a:t>Definir</a:t>
            </a:r>
            <a:r>
              <a:rPr lang="es-AR" b="1" spc="-1" dirty="0" smtClean="0">
                <a:solidFill>
                  <a:srgbClr val="0195D6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arregloClientes</a:t>
            </a: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b="1" dirty="0" smtClean="0">
                <a:solidFill>
                  <a:srgbClr val="00008B"/>
                </a:solidFill>
                <a:ea typeface="DejaVu Sans"/>
              </a:rPr>
              <a:t>C</a:t>
            </a:r>
            <a:r>
              <a:rPr lang="es-AR" b="1" dirty="0" smtClean="0">
                <a:solidFill>
                  <a:srgbClr val="00008B"/>
                </a:solidFill>
              </a:rPr>
              <a:t>omo Texto</a:t>
            </a:r>
          </a:p>
          <a:p>
            <a:pPr>
              <a:buNone/>
            </a:pPr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r>
              <a:rPr lang="es-AR" b="1" dirty="0" err="1" smtClean="0">
                <a:solidFill>
                  <a:srgbClr val="00008B"/>
                </a:solidFill>
              </a:rPr>
              <a:t>Dimension</a:t>
            </a:r>
            <a:r>
              <a:rPr lang="es-AR" b="1" spc="-1" dirty="0" smtClean="0">
                <a:solidFill>
                  <a:srgbClr val="0195D6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arregloClientes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[30]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Esta instrucción define un arreglo con el nombre indicado en &lt;identificador&gt; y N dimensiones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Los N parámetros indican la cantidad de dimensiones y el valor máximo de cada una de ellas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La cantidad de dimensiones puede ser una o más, y la máxima cantidad de elementos debe ser una expresión numérica positiva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27</a:t>
            </a:fld>
            <a:endParaRPr lang="es-ES_tradnl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- Identificación Mes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/>
              <a:t>Modifique el código del Ejercicio Identificación mes utilizando arreglos</a:t>
            </a:r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28</a:t>
            </a:fld>
            <a:endParaRPr lang="es-ES_tradnl" dirty="0"/>
          </a:p>
        </p:txBody>
      </p:sp>
      <p:sp>
        <p:nvSpPr>
          <p:cNvPr id="7" name="CustomShape 3"/>
          <p:cNvSpPr/>
          <p:nvPr/>
        </p:nvSpPr>
        <p:spPr>
          <a:xfrm>
            <a:off x="3519879" y="3552355"/>
            <a:ext cx="2819160" cy="40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9040" tIns="29520" rIns="59040" bIns="29520"/>
          <a:lstStyle/>
          <a:p>
            <a:pPr>
              <a:lnSpc>
                <a:spcPct val="100000"/>
              </a:lnSpc>
            </a:pP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Longitud = </a:t>
            </a:r>
            <a:r>
              <a:rPr lang="es-AR" sz="1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Length</a:t>
            </a:r>
            <a:r>
              <a:rPr lang="es-AR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= 12</a:t>
            </a:r>
            <a:endParaRPr lang="es-A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" name="Shape 158"/>
          <p:cNvPicPr/>
          <p:nvPr/>
        </p:nvPicPr>
        <p:blipFill>
          <a:blip r:embed="rId3"/>
          <a:srcRect t="19643" r="50483"/>
          <a:stretch/>
        </p:blipFill>
        <p:spPr>
          <a:xfrm>
            <a:off x="1598908" y="4122670"/>
            <a:ext cx="5487660" cy="1325043"/>
          </a:xfrm>
          <a:prstGeom prst="rect">
            <a:avLst/>
          </a:prstGeom>
          <a:ln>
            <a:noFill/>
          </a:ln>
        </p:spPr>
      </p:pic>
      <p:pic>
        <p:nvPicPr>
          <p:cNvPr id="9" name="8 Imagen"/>
          <p:cNvPicPr/>
          <p:nvPr/>
        </p:nvPicPr>
        <p:blipFill>
          <a:blip r:embed="rId4"/>
          <a:stretch/>
        </p:blipFill>
        <p:spPr>
          <a:xfrm rot="21533400">
            <a:off x="7741540" y="2941520"/>
            <a:ext cx="1114204" cy="1006937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</a:t>
            </a:r>
            <a:r>
              <a:rPr lang="es-ES" b="1" dirty="0"/>
              <a:t>é</a:t>
            </a:r>
            <a:r>
              <a:rPr lang="es-ES_tradnl" b="1" dirty="0" smtClean="0"/>
              <a:t>todos</a:t>
            </a:r>
            <a:r>
              <a:rPr lang="es-ES_tradnl" b="1" dirty="0"/>
              <a:t/>
            </a:r>
            <a:br>
              <a:rPr lang="es-ES_tradnl" b="1" dirty="0"/>
            </a:br>
            <a:r>
              <a:rPr lang="es-ES_tradnl" sz="2800" i="1" dirty="0"/>
              <a:t>Repaso</a:t>
            </a:r>
            <a:endParaRPr lang="es-ES_tradnl" sz="31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Cada vez que se encuentra una llamada a un </a:t>
            </a:r>
            <a:r>
              <a:rPr lang="es-ES_tradnl" b="1" dirty="0" smtClean="0"/>
              <a:t>método</a:t>
            </a:r>
            <a:r>
              <a:rPr lang="es-ES_tradnl" dirty="0" smtClean="0"/>
              <a:t>:</a:t>
            </a:r>
          </a:p>
          <a:p>
            <a:pPr lvl="1"/>
            <a:r>
              <a:rPr lang="es-ES" dirty="0" smtClean="0"/>
              <a:t>El programa ejecuta el código del método hasta que termina </a:t>
            </a:r>
          </a:p>
          <a:p>
            <a:pPr lvl="1"/>
            <a:r>
              <a:rPr lang="es-ES" dirty="0" smtClean="0"/>
              <a:t>Vuelve a la siguiente línea del lugar donde partió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</a:t>
            </a:fld>
            <a:endParaRPr lang="es-ES_tradnl"/>
          </a:p>
        </p:txBody>
      </p:sp>
      <p:sp>
        <p:nvSpPr>
          <p:cNvPr id="8" name="CustomShape 4"/>
          <p:cNvSpPr/>
          <p:nvPr/>
        </p:nvSpPr>
        <p:spPr>
          <a:xfrm>
            <a:off x="118180" y="4335668"/>
            <a:ext cx="5203120" cy="14936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opcionMenu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dibujarGuiones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"El </a:t>
            </a:r>
            <a:r>
              <a:rPr lang="es-AR" b="0" strike="noStrike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resultado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 la operacion es: "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         numero1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+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numero2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7080">
              <a:lnSpc>
                <a:spcPct val="100000"/>
              </a:lnSpc>
            </a:pP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3"/>
          <p:cNvSpPr/>
          <p:nvPr/>
        </p:nvSpPr>
        <p:spPr>
          <a:xfrm>
            <a:off x="5486400" y="4428903"/>
            <a:ext cx="4441320" cy="130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SubAlgoritmo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dibujarGuiones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Para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x</a:t>
            </a:r>
            <a:r>
              <a:rPr lang="es-AR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=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Hasta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8E6B2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40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Hacer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Sin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Saltar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"-"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FinPara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Escribir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lang="es-AR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""</a:t>
            </a:r>
            <a:r>
              <a:rPr lang="es-AR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b="1" strike="noStrike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FinSubAlgoritmo</a:t>
            </a:r>
            <a:endParaRPr lang="es-A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cxnSp>
        <p:nvCxnSpPr>
          <p:cNvPr id="11" name="Conector curvado 10"/>
          <p:cNvCxnSpPr/>
          <p:nvPr/>
        </p:nvCxnSpPr>
        <p:spPr>
          <a:xfrm flipV="1">
            <a:off x="2159000" y="4610100"/>
            <a:ext cx="3327400" cy="203200"/>
          </a:xfrm>
          <a:prstGeom prst="curvedConnector3">
            <a:avLst>
              <a:gd name="adj1" fmla="val 50000"/>
            </a:avLst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12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- Identificación Mes </a:t>
            </a:r>
            <a:r>
              <a:rPr lang="mr-IN" sz="3100" i="1" dirty="0" smtClean="0"/>
              <a:t>–</a:t>
            </a:r>
            <a:r>
              <a:rPr lang="es-AR" sz="3100" i="1" dirty="0" smtClean="0"/>
              <a:t> Código</a:t>
            </a:r>
            <a:endParaRPr lang="es-AR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Proceso</a:t>
            </a:r>
            <a:r>
              <a:rPr lang="es-AR" sz="1200" dirty="0" smtClean="0">
                <a:solidFill>
                  <a:srgbClr val="000000"/>
                </a:solidFill>
              </a:rPr>
              <a:t> meses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Texto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12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nroMes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"Enero"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"Febrero"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"Marzo"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3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"Abril"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4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"Mayo"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5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"Junio"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6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"Julio"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7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"Agosto“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8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"Septiembre"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9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"Octubre“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10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"Noviembre"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11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"Diciembre"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</a:t>
            </a:r>
            <a:r>
              <a:rPr lang="es-AR" sz="1200" dirty="0" err="1" smtClean="0">
                <a:solidFill>
                  <a:srgbClr val="FF0000"/>
                </a:solidFill>
              </a:rPr>
              <a:t>nro</a:t>
            </a:r>
            <a:r>
              <a:rPr lang="es-AR" sz="1200" dirty="0" smtClean="0">
                <a:solidFill>
                  <a:srgbClr val="FF0000"/>
                </a:solidFill>
              </a:rPr>
              <a:t> de mes"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nroMes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nroMes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–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mes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29</a:t>
            </a:fld>
            <a:endParaRPr lang="es-ES_tradnl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>
                <a:solidFill>
                  <a:prstClr val="black"/>
                </a:solidFill>
              </a:rPr>
              <a:t> Ejercicio - Identificación Mes </a:t>
            </a:r>
            <a:r>
              <a:rPr lang="mr-IN" sz="3100" i="1" dirty="0">
                <a:solidFill>
                  <a:prstClr val="black"/>
                </a:solidFill>
              </a:rPr>
              <a:t>–</a:t>
            </a:r>
            <a:r>
              <a:rPr lang="es-AR" sz="3100" i="1" dirty="0">
                <a:solidFill>
                  <a:prstClr val="black"/>
                </a:solidFill>
              </a:rPr>
              <a:t> Código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Proceso</a:t>
            </a:r>
            <a:r>
              <a:rPr lang="es-AR" sz="1200" dirty="0" smtClean="0">
                <a:solidFill>
                  <a:srgbClr val="000000"/>
                </a:solidFill>
              </a:rPr>
              <a:t> meses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Texto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12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nroMes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"Enero"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"Febrero"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"Marzo"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3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"Abril"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4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"Mayo"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5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"Junio"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6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"Julio"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7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"Agosto“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8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"Septiembre"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9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"Octubre“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10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"Noviembre"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11</a:t>
            </a:r>
            <a:r>
              <a:rPr lang="es-AR" sz="1200" b="1" dirty="0" smtClean="0">
                <a:solidFill>
                  <a:srgbClr val="000000"/>
                </a:solidFill>
              </a:rPr>
              <a:t>]=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"Diciembre"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</a:t>
            </a:r>
            <a:r>
              <a:rPr lang="es-AR" sz="1200" dirty="0" err="1" smtClean="0">
                <a:solidFill>
                  <a:srgbClr val="FF0000"/>
                </a:solidFill>
              </a:rPr>
              <a:t>nro</a:t>
            </a:r>
            <a:r>
              <a:rPr lang="es-AR" sz="1200" dirty="0" smtClean="0">
                <a:solidFill>
                  <a:srgbClr val="FF0000"/>
                </a:solidFill>
              </a:rPr>
              <a:t> de mes"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nroMes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nroMes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–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mes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arregloMes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30</a:t>
            </a:fld>
            <a:endParaRPr lang="es-ES_tradnl" dirty="0"/>
          </a:p>
        </p:txBody>
      </p:sp>
      <p:sp>
        <p:nvSpPr>
          <p:cNvPr id="6" name="5 Rectángulo"/>
          <p:cNvSpPr/>
          <p:nvPr/>
        </p:nvSpPr>
        <p:spPr>
          <a:xfrm>
            <a:off x="914400" y="5741580"/>
            <a:ext cx="1913860" cy="34024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6 CuadroTexto"/>
          <p:cNvSpPr txBox="1"/>
          <p:nvPr/>
        </p:nvSpPr>
        <p:spPr>
          <a:xfrm>
            <a:off x="4582633" y="5380074"/>
            <a:ext cx="4034118" cy="646331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AR" dirty="0" smtClean="0"/>
              <a:t>Recuerde  que al ser el arreglo en base 0 </a:t>
            </a:r>
          </a:p>
          <a:p>
            <a:r>
              <a:rPr lang="es-AR" dirty="0" smtClean="0"/>
              <a:t>hay que restar 1 al </a:t>
            </a:r>
            <a:r>
              <a:rPr lang="es-AR" dirty="0" err="1" smtClean="0"/>
              <a:t>indice</a:t>
            </a:r>
            <a:endParaRPr lang="es-AR" dirty="0"/>
          </a:p>
        </p:txBody>
      </p:sp>
      <p:cxnSp>
        <p:nvCxnSpPr>
          <p:cNvPr id="9" name="8 Conector recto"/>
          <p:cNvCxnSpPr>
            <a:stCxn id="6" idx="3"/>
            <a:endCxn id="7" idx="1"/>
          </p:cNvCxnSpPr>
          <p:nvPr/>
        </p:nvCxnSpPr>
        <p:spPr>
          <a:xfrm flipV="1">
            <a:off x="2828260" y="5703240"/>
            <a:ext cx="1754373" cy="20846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Arreglo de Números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Construya un algoritmo que tenga un arreglo de números y se los muestre al usuario</a:t>
            </a: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 arreglo debe ser llamado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num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 arreglo </a:t>
            </a:r>
            <a:r>
              <a:rPr lang="es-AR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num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debe almacenarlos siguientes datos: 20, 14, 8, 0, 5, 19 y 24.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Mostrar los valores resultantes del arreglo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31</a:t>
            </a:fld>
            <a:endParaRPr lang="es-ES_tradnl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Arreglo de Números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Crear un arreglo llamado </a:t>
            </a:r>
            <a:r>
              <a:rPr lang="es-AR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num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que almacene los siguientes datos: 20, 14, 8, 0, 5, 19 y 24 y se los muestre al usuario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 utilizar arreglos en base cero los elementos validos van de 0 a n-1, donde n es el tamaño del arreglo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 el ejemplo 1 las posiciones/</a:t>
            </a:r>
            <a:r>
              <a:rPr lang="es-AR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indice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del </a:t>
            </a:r>
            <a:r>
              <a:rPr lang="es-AR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num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entonces van desde 0 a 7-1, es decir de 0 a 6</a:t>
            </a:r>
            <a:endParaRPr lang="es-A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32</a:t>
            </a:fld>
            <a:endParaRPr lang="es-ES_tradnl" dirty="0"/>
          </a:p>
        </p:txBody>
      </p:sp>
      <p:pic>
        <p:nvPicPr>
          <p:cNvPr id="6" name="5 Imagen"/>
          <p:cNvPicPr/>
          <p:nvPr/>
        </p:nvPicPr>
        <p:blipFill>
          <a:blip r:embed="rId2"/>
          <a:stretch/>
        </p:blipFill>
        <p:spPr>
          <a:xfrm>
            <a:off x="689635" y="4369981"/>
            <a:ext cx="7401741" cy="182075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Arreglo de Números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50" y="2414588"/>
            <a:ext cx="7886700" cy="4096750"/>
          </a:xfrm>
        </p:spPr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Algoritmo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ArregloNumeros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num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Dimension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2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8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3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19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6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&lt;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Escribir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"El número </a:t>
            </a:r>
            <a:r>
              <a:rPr lang="pt-BR" sz="1600" dirty="0" err="1" smtClean="0">
                <a:solidFill>
                  <a:srgbClr val="FF0000"/>
                </a:solidFill>
              </a:rPr>
              <a:t>en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la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posición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 </a:t>
            </a:r>
            <a:r>
              <a:rPr lang="pt-BR" sz="1600" dirty="0" err="1" smtClean="0">
                <a:solidFill>
                  <a:srgbClr val="FF0000"/>
                </a:solidFill>
              </a:rPr>
              <a:t>es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+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33</a:t>
            </a:fld>
            <a:endParaRPr lang="es-ES_tradnl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Arreglo de Números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Algoritmo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ArregloNumeros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num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Dimension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smtClean="0">
                <a:solidFill>
                  <a:srgbClr val="00008B"/>
                </a:solidFill>
              </a:rPr>
              <a:t>Definir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8B"/>
                </a:solidFill>
              </a:rPr>
              <a:t>Como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err="1" smtClean="0">
                <a:solidFill>
                  <a:srgbClr val="00008B"/>
                </a:solidFill>
              </a:rPr>
              <a:t>Entero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2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8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3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5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19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smtClean="0">
                <a:solidFill>
                  <a:srgbClr val="000000"/>
                </a:solidFill>
              </a:rPr>
              <a:t>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smtClean="0">
                <a:solidFill>
                  <a:srgbClr val="A0522D"/>
                </a:solidFill>
              </a:rPr>
              <a:t>6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4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0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&lt;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7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Escribir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"El número </a:t>
            </a:r>
            <a:r>
              <a:rPr lang="pt-BR" sz="1600" dirty="0" err="1" smtClean="0">
                <a:solidFill>
                  <a:srgbClr val="FF0000"/>
                </a:solidFill>
              </a:rPr>
              <a:t>en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la</a:t>
            </a:r>
            <a:r>
              <a:rPr lang="pt-BR" sz="1600" dirty="0" smtClean="0">
                <a:solidFill>
                  <a:srgbClr val="FF0000"/>
                </a:solidFill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</a:rPr>
              <a:t>posición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FF0000"/>
                </a:solidFill>
              </a:rPr>
              <a:t>" </a:t>
            </a:r>
            <a:r>
              <a:rPr lang="pt-BR" sz="1600" dirty="0" err="1" smtClean="0">
                <a:solidFill>
                  <a:srgbClr val="FF0000"/>
                </a:solidFill>
              </a:rPr>
              <a:t>es</a:t>
            </a:r>
            <a:r>
              <a:rPr lang="pt-BR" sz="1600" dirty="0" smtClean="0">
                <a:solidFill>
                  <a:srgbClr val="FF0000"/>
                </a:solidFill>
              </a:rPr>
              <a:t> "</a:t>
            </a:r>
            <a:r>
              <a:rPr lang="pt-BR" sz="1600" dirty="0" smtClean="0">
                <a:solidFill>
                  <a:srgbClr val="000000"/>
                </a:solidFill>
              </a:rPr>
              <a:t> num</a:t>
            </a:r>
            <a:r>
              <a:rPr lang="pt-BR" sz="1600" b="1" dirty="0" smtClean="0">
                <a:solidFill>
                  <a:srgbClr val="000000"/>
                </a:solidFill>
              </a:rPr>
              <a:t>[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b="1" dirty="0" smtClean="0">
                <a:solidFill>
                  <a:srgbClr val="000000"/>
                </a:solidFill>
              </a:rPr>
              <a:t>]</a:t>
            </a:r>
          </a:p>
          <a:p>
            <a:pPr lvl="2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=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err="1" smtClean="0">
                <a:solidFill>
                  <a:srgbClr val="000000"/>
                </a:solidFill>
              </a:rPr>
              <a:t>indice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b="1" dirty="0" smtClean="0">
                <a:solidFill>
                  <a:srgbClr val="000000"/>
                </a:solidFill>
              </a:rPr>
              <a:t>+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  <a:r>
              <a:rPr lang="pt-BR" sz="1600" dirty="0" smtClean="0">
                <a:solidFill>
                  <a:srgbClr val="A0522D"/>
                </a:solidFill>
              </a:rPr>
              <a:t>1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FinMientras</a:t>
            </a:r>
            <a:r>
              <a:rPr lang="pt-B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800"/>
              </a:spcBef>
              <a:buNone/>
            </a:pPr>
            <a:r>
              <a:rPr lang="pt-B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34</a:t>
            </a:fld>
            <a:endParaRPr lang="es-ES_tradnl" dirty="0"/>
          </a:p>
        </p:txBody>
      </p:sp>
      <p:pic>
        <p:nvPicPr>
          <p:cNvPr id="614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326768" y="2160000"/>
            <a:ext cx="4817200" cy="3121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Números Deseados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200000"/>
              </a:lnSpc>
              <a:spcBef>
                <a:spcPts val="800"/>
              </a:spcBef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Construya un algoritmo que tenga un arreglo de dimensión 5 y llénelo con los números que el usuario desee</a:t>
            </a:r>
          </a:p>
          <a:p>
            <a:pPr>
              <a:lnSpc>
                <a:spcPct val="200000"/>
              </a:lnSpc>
              <a:spcBef>
                <a:spcPts val="800"/>
              </a:spcBef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Muestre los números del arreglo al usuario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35</a:t>
            </a:fld>
            <a:endParaRPr lang="es-ES_tradnl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Números Deseados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49" y="2160000"/>
            <a:ext cx="8196373" cy="4351338"/>
          </a:xfrm>
        </p:spPr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NroArregloUsr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smtClean="0">
                <a:solidFill>
                  <a:srgbClr val="A0522D"/>
                </a:solidFill>
              </a:rPr>
              <a:t>5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4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el numero que desea incorporar en la </a:t>
            </a:r>
            <a:r>
              <a:rPr lang="es-AR" sz="1600" dirty="0" err="1" smtClean="0">
                <a:solidFill>
                  <a:srgbClr val="FF0000"/>
                </a:solidFill>
              </a:rPr>
              <a:t>posicion</a:t>
            </a:r>
            <a:r>
              <a:rPr lang="es-AR" sz="1600" dirty="0" smtClean="0">
                <a:solidFill>
                  <a:srgbClr val="FF0000"/>
                </a:solidFill>
              </a:rPr>
              <a:t>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4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"El numero en la </a:t>
            </a:r>
            <a:r>
              <a:rPr lang="es-AR" sz="1600" dirty="0" err="1" smtClean="0">
                <a:solidFill>
                  <a:srgbClr val="FF0000"/>
                </a:solidFill>
              </a:rPr>
              <a:t>posicion</a:t>
            </a:r>
            <a:r>
              <a:rPr lang="es-AR" sz="1600" dirty="0" smtClean="0">
                <a:solidFill>
                  <a:srgbClr val="FF0000"/>
                </a:solidFill>
              </a:rPr>
              <a:t>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 es “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endParaRPr lang="es-AR" sz="1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36</a:t>
            </a:fld>
            <a:endParaRPr lang="es-ES_tradnl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Números Deseados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28649" y="2160000"/>
            <a:ext cx="8196373" cy="4351338"/>
          </a:xfrm>
        </p:spPr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NroArregloUsr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smtClean="0">
                <a:solidFill>
                  <a:srgbClr val="A0522D"/>
                </a:solidFill>
              </a:rPr>
              <a:t>5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4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el numero que desea incorporar en la </a:t>
            </a:r>
            <a:r>
              <a:rPr lang="es-AR" sz="1600" dirty="0" err="1" smtClean="0">
                <a:solidFill>
                  <a:srgbClr val="FF0000"/>
                </a:solidFill>
              </a:rPr>
              <a:t>posicion</a:t>
            </a:r>
            <a:r>
              <a:rPr lang="es-AR" sz="1600" dirty="0" smtClean="0">
                <a:solidFill>
                  <a:srgbClr val="FF0000"/>
                </a:solidFill>
              </a:rPr>
              <a:t>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4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"El numero en la </a:t>
            </a:r>
            <a:r>
              <a:rPr lang="es-AR" sz="1600" dirty="0" err="1" smtClean="0">
                <a:solidFill>
                  <a:srgbClr val="FF0000"/>
                </a:solidFill>
              </a:rPr>
              <a:t>posicion</a:t>
            </a:r>
            <a:r>
              <a:rPr lang="es-AR" sz="1600" dirty="0" smtClean="0">
                <a:solidFill>
                  <a:srgbClr val="FF0000"/>
                </a:solidFill>
              </a:rPr>
              <a:t>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 es “ </a:t>
            </a:r>
            <a:r>
              <a:rPr lang="es-AR" sz="1600" dirty="0" err="1" smtClean="0">
                <a:solidFill>
                  <a:srgbClr val="000000"/>
                </a:solidFill>
              </a:rPr>
              <a:t>nroDeseadoArreglo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50000"/>
              </a:lnSpc>
              <a:spcBef>
                <a:spcPts val="14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endParaRPr lang="es-AR" sz="1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37</a:t>
            </a:fld>
            <a:endParaRPr lang="es-ES_tradnl" dirty="0"/>
          </a:p>
        </p:txBody>
      </p:sp>
      <p:pic>
        <p:nvPicPr>
          <p:cNvPr id="645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95584" y="2371060"/>
            <a:ext cx="4819766" cy="3496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Nombres Deseados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Construya un algoritmo que tenga un arreglo de dimensión deseada por el usuario y llénelo con los nombres que el usuario desee</a:t>
            </a:r>
          </a:p>
          <a:p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Crear un arreglo de las posiciones que desee el usuario y llenarlo con nombres de personas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38</a:t>
            </a:fld>
            <a:endParaRPr lang="es-ES_tradnl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</a:t>
            </a:r>
            <a:r>
              <a:rPr lang="es-ES" b="1" dirty="0"/>
              <a:t>é</a:t>
            </a:r>
            <a:r>
              <a:rPr lang="es-ES_tradnl" b="1" dirty="0" smtClean="0"/>
              <a:t>todos con Retorno</a:t>
            </a:r>
            <a:r>
              <a:rPr lang="es-ES_tradnl" dirty="0" smtClean="0"/>
              <a:t/>
            </a:r>
            <a:br>
              <a:rPr lang="es-ES_tradnl" dirty="0" smtClean="0"/>
            </a:br>
            <a:r>
              <a:rPr lang="es-ES_tradnl" sz="2800" i="1" dirty="0" smtClean="0"/>
              <a:t>Sintaxis</a:t>
            </a:r>
            <a:endParaRPr lang="es-ES_tradnl" sz="31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600" dirty="0" smtClean="0"/>
              <a:t>Análogamente </a:t>
            </a:r>
            <a:r>
              <a:rPr lang="es-ES_tradnl" sz="2600" dirty="0"/>
              <a:t>se puede utilizar </a:t>
            </a:r>
            <a:r>
              <a:rPr lang="es-ES_tradnl" sz="2600" b="1" spc="-1" dirty="0" err="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</a:rPr>
              <a:t>SubProceso</a:t>
            </a:r>
            <a:endParaRPr lang="es-ES_tradnl" sz="2600" b="1" spc="-1" dirty="0">
              <a:solidFill>
                <a:srgbClr val="000080"/>
              </a:solidFill>
              <a:uFill>
                <a:solidFill>
                  <a:srgbClr val="FFFFFF"/>
                </a:solidFill>
              </a:uFill>
            </a:endParaRPr>
          </a:p>
          <a:p>
            <a:endParaRPr lang="es-ES_tradnl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Módulo 1: Técnicas de Programación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</a:t>
            </a:fld>
            <a:endParaRPr lang="es-ES_tradnl"/>
          </a:p>
        </p:txBody>
      </p:sp>
      <p:sp>
        <p:nvSpPr>
          <p:cNvPr id="3" name="Rectángulo 2"/>
          <p:cNvSpPr/>
          <p:nvPr/>
        </p:nvSpPr>
        <p:spPr>
          <a:xfrm>
            <a:off x="81023" y="2743379"/>
            <a:ext cx="9062945" cy="176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SubAlgoritmo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retorno=nombre_del_metodo</a:t>
            </a:r>
            <a:r>
              <a:rPr lang="es-AR" sz="2100" b="1" spc="-1" dirty="0" smtClean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(</a:t>
            </a: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argumento_1,argumento_2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,... </a:t>
            </a: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s-AR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   acción </a:t>
            </a:r>
            <a:r>
              <a:rPr lang="es-A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n</a:t>
            </a:r>
          </a:p>
          <a:p>
            <a:pPr>
              <a:lnSpc>
                <a:spcPct val="100000"/>
              </a:lnSpc>
            </a:pPr>
            <a:r>
              <a:rPr lang="es-AR" sz="2100" b="1" spc="-1" dirty="0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FinSubAlgoritmo</a:t>
            </a:r>
            <a:r>
              <a:rPr lang="es-A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Courier New"/>
              </a:rPr>
              <a:t> </a:t>
            </a:r>
            <a:endParaRPr lang="es-A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33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Nombres Deseados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14670" y="2160000"/>
            <a:ext cx="8357190" cy="435133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NombresPersonas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Texto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"Ingrese la dimensión del arreglo: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Texto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0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Hasta</a:t>
            </a:r>
            <a:r>
              <a:rPr lang="es-AR" sz="1400" dirty="0" smtClean="0">
                <a:solidFill>
                  <a:srgbClr val="000000"/>
                </a:solidFill>
              </a:rPr>
              <a:t> 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-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Paso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Hacer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"Ingrese el nombre que quiere poner en el lugar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": “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</a:p>
          <a:p>
            <a:pPr lvl="2">
              <a:buNone/>
            </a:pP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0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Hasta</a:t>
            </a:r>
            <a:r>
              <a:rPr lang="es-AR" sz="1400" dirty="0" smtClean="0">
                <a:solidFill>
                  <a:srgbClr val="000000"/>
                </a:solidFill>
              </a:rPr>
              <a:t> 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-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Paso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Hacer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"La persona que ingreso en la posición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 es: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FinPara</a:t>
            </a:r>
            <a:endParaRPr lang="es-AR" sz="14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endParaRPr lang="es-AR" sz="14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39</a:t>
            </a:fld>
            <a:endParaRPr lang="es-ES_tradnl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Nombres Deseados - Código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14670" y="2160000"/>
            <a:ext cx="8357190" cy="435133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NombresPersonas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Texto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"Ingrese la dimensión del arreglo: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Entero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Definir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  <a:r>
              <a:rPr lang="es-AR" sz="1400" b="1" dirty="0" smtClean="0">
                <a:solidFill>
                  <a:srgbClr val="00008B"/>
                </a:solidFill>
              </a:rPr>
              <a:t>Como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Texto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0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Hasta</a:t>
            </a:r>
            <a:r>
              <a:rPr lang="es-AR" sz="1400" dirty="0" smtClean="0">
                <a:solidFill>
                  <a:srgbClr val="000000"/>
                </a:solidFill>
              </a:rPr>
              <a:t> 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-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Paso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Hacer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"Ingrese el nombre que quiere poner en el lugar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": “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Leer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</a:p>
          <a:p>
            <a:pPr lvl="2">
              <a:buNone/>
            </a:pP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nombre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Para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00"/>
                </a:solidFill>
              </a:rPr>
              <a:t>=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0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Hasta</a:t>
            </a:r>
            <a:r>
              <a:rPr lang="es-AR" sz="1400" dirty="0" smtClean="0">
                <a:solidFill>
                  <a:srgbClr val="000000"/>
                </a:solidFill>
              </a:rPr>
              <a:t> dimensionArreglo</a:t>
            </a:r>
            <a:r>
              <a:rPr lang="es-AR" sz="1400" b="1" dirty="0" smtClean="0">
                <a:solidFill>
                  <a:srgbClr val="000000"/>
                </a:solidFill>
              </a:rPr>
              <a:t>-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Con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Paso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A0522D"/>
                </a:solidFill>
              </a:rPr>
              <a:t>1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b="1" dirty="0" smtClean="0">
                <a:solidFill>
                  <a:srgbClr val="00008B"/>
                </a:solidFill>
              </a:rPr>
              <a:t>Hacer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400" b="1" dirty="0" smtClean="0">
                <a:solidFill>
                  <a:srgbClr val="00008B"/>
                </a:solidFill>
              </a:rPr>
              <a:t>Escribir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"La persona que ingreso en la posición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smtClean="0">
                <a:solidFill>
                  <a:srgbClr val="FF0000"/>
                </a:solidFill>
              </a:rPr>
              <a:t>" es: "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r>
              <a:rPr lang="es-AR" sz="1400" dirty="0" err="1" smtClean="0">
                <a:solidFill>
                  <a:srgbClr val="000000"/>
                </a:solidFill>
              </a:rPr>
              <a:t>nombrePersonas</a:t>
            </a:r>
            <a:r>
              <a:rPr lang="es-AR" sz="1400" b="1" dirty="0" smtClean="0">
                <a:solidFill>
                  <a:srgbClr val="000000"/>
                </a:solidFill>
              </a:rPr>
              <a:t>[</a:t>
            </a:r>
            <a:r>
              <a:rPr lang="es-AR" sz="1400" dirty="0" err="1" smtClean="0">
                <a:solidFill>
                  <a:srgbClr val="000000"/>
                </a:solidFill>
              </a:rPr>
              <a:t>indice</a:t>
            </a:r>
            <a:r>
              <a:rPr lang="es-AR" sz="1400" b="1" dirty="0" smtClean="0">
                <a:solidFill>
                  <a:srgbClr val="000000"/>
                </a:solidFill>
              </a:rPr>
              <a:t>]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FinPara</a:t>
            </a:r>
            <a:endParaRPr lang="es-AR" sz="1400" b="1" dirty="0" smtClean="0">
              <a:solidFill>
                <a:srgbClr val="00008B"/>
              </a:solidFill>
            </a:endParaRPr>
          </a:p>
          <a:p>
            <a:pPr>
              <a:buNone/>
            </a:pPr>
            <a:r>
              <a:rPr lang="es-AR" sz="14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400" dirty="0" smtClean="0">
                <a:solidFill>
                  <a:srgbClr val="000000"/>
                </a:solidFill>
              </a:rPr>
              <a:t> </a:t>
            </a:r>
            <a:endParaRPr lang="es-AR" sz="14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40</a:t>
            </a:fld>
            <a:endParaRPr lang="es-ES_tradnl" dirty="0"/>
          </a:p>
        </p:txBody>
      </p:sp>
      <p:pic>
        <p:nvPicPr>
          <p:cNvPr id="6553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76600" y="2160000"/>
            <a:ext cx="5238750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Dos Arreglos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Construya un algoritmo que tenga</a:t>
            </a:r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dos arreglos uno que almacene 2 nombres y otro que almacene 3 números</a:t>
            </a:r>
            <a:endParaRPr lang="es-AR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41</a:t>
            </a:fld>
            <a:endParaRPr lang="es-ES_tradnl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2800" i="1" dirty="0" smtClean="0"/>
              <a:t>Ejercicio – Dos Arreglos - Código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DosArreglos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err="1" smtClean="0">
                <a:solidFill>
                  <a:srgbClr val="00008B"/>
                </a:solidFill>
              </a:rPr>
              <a:t>Caracter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3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nombre de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numero de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a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b="1" dirty="0" smtClean="0">
              <a:solidFill>
                <a:srgbClr val="00008B"/>
              </a:solidFill>
            </a:endParaRP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nombre en la posición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numero en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42</a:t>
            </a:fld>
            <a:endParaRPr lang="es-ES_tradnl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2800" i="1" dirty="0" smtClean="0"/>
              <a:t>Ejercicio – Dos Arreglos - Código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DosArreglos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err="1" smtClean="0">
                <a:solidFill>
                  <a:srgbClr val="00008B"/>
                </a:solidFill>
              </a:rPr>
              <a:t>Caracter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Definir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,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smtClean="0">
                <a:solidFill>
                  <a:srgbClr val="A0522D"/>
                </a:solidFill>
              </a:rPr>
              <a:t>3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nombre de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nombre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"Ingrese el numero de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leer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a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err="1" smtClean="0">
                <a:solidFill>
                  <a:srgbClr val="000000"/>
                </a:solidFill>
              </a:rPr>
              <a:t>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numeroIndice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b="1" dirty="0" smtClean="0">
              <a:solidFill>
                <a:srgbClr val="00008B"/>
              </a:solidFill>
            </a:endParaRP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nombre en la posición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arregloNombres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00"/>
                </a:solidFill>
              </a:rPr>
              <a:t>=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0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hasta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2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Con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Paso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A0522D"/>
                </a:solidFill>
              </a:rPr>
              <a:t>1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smtClean="0">
                <a:solidFill>
                  <a:srgbClr val="00008B"/>
                </a:solidFill>
              </a:rPr>
              <a:t>Hacer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smtClean="0">
                <a:solidFill>
                  <a:srgbClr val="00008B"/>
                </a:solidFill>
              </a:rPr>
              <a:t>Escribir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"El numero en la </a:t>
            </a:r>
            <a:r>
              <a:rPr lang="es-AR" sz="1200" dirty="0" err="1" smtClean="0">
                <a:solidFill>
                  <a:srgbClr val="FF0000"/>
                </a:solidFill>
              </a:rPr>
              <a:t>posicion</a:t>
            </a:r>
            <a:r>
              <a:rPr lang="es-AR" sz="1200" dirty="0" smtClean="0">
                <a:solidFill>
                  <a:srgbClr val="FF0000"/>
                </a:solidFill>
              </a:rPr>
              <a:t>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smtClean="0">
                <a:solidFill>
                  <a:srgbClr val="FF0000"/>
                </a:solidFill>
              </a:rPr>
              <a:t>" es "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dirty="0" err="1" smtClean="0">
                <a:solidFill>
                  <a:srgbClr val="000000"/>
                </a:solidFill>
              </a:rPr>
              <a:t>arregloNumeros</a:t>
            </a:r>
            <a:r>
              <a:rPr lang="es-AR" sz="1200" b="1" dirty="0" smtClean="0">
                <a:solidFill>
                  <a:srgbClr val="000000"/>
                </a:solidFill>
              </a:rPr>
              <a:t>[</a:t>
            </a:r>
            <a:r>
              <a:rPr lang="es-AR" sz="1200" dirty="0" err="1" smtClean="0">
                <a:solidFill>
                  <a:srgbClr val="000000"/>
                </a:solidFill>
              </a:rPr>
              <a:t>indice</a:t>
            </a:r>
            <a:r>
              <a:rPr lang="es-AR" sz="1200" b="1" dirty="0" smtClean="0">
                <a:solidFill>
                  <a:srgbClr val="000000"/>
                </a:solidFill>
              </a:rPr>
              <a:t>]</a:t>
            </a:r>
          </a:p>
          <a:p>
            <a:pPr lvl="1"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dirty="0" smtClean="0">
                <a:solidFill>
                  <a:srgbClr val="000000"/>
                </a:solidFill>
              </a:rPr>
              <a:t> </a:t>
            </a:r>
            <a:r>
              <a:rPr lang="es-AR" sz="1200" b="1" dirty="0" err="1" smtClean="0">
                <a:solidFill>
                  <a:srgbClr val="00008B"/>
                </a:solidFill>
              </a:rPr>
              <a:t>FinPara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</a:p>
          <a:p>
            <a:pPr>
              <a:lnSpc>
                <a:spcPct val="70000"/>
              </a:lnSpc>
              <a:spcBef>
                <a:spcPts val="600"/>
              </a:spcBef>
              <a:buNone/>
            </a:pPr>
            <a:r>
              <a:rPr lang="es-AR" sz="12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200" dirty="0" smtClean="0">
                <a:solidFill>
                  <a:srgbClr val="000000"/>
                </a:solidFill>
              </a:rPr>
              <a:t> </a:t>
            </a:r>
            <a:endParaRPr lang="es-AR" sz="12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43</a:t>
            </a:fld>
            <a:endParaRPr lang="es-ES_tradnl" dirty="0"/>
          </a:p>
        </p:txBody>
      </p:sp>
      <p:pic>
        <p:nvPicPr>
          <p:cNvPr id="665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67987" y="2299478"/>
            <a:ext cx="5238750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Suma Elementos Arreglo</a:t>
            </a:r>
            <a:endParaRPr lang="es-AR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Construya un algoritmo que sume todos los elementos de un arreglo de tamaño N</a:t>
            </a: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dimensión del arreglo es ingresada por el usuario</a:t>
            </a:r>
          </a:p>
          <a:p>
            <a:r>
              <a:rPr lang="es-AR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Los elementos (números) del arreglo son ingresados por el usuario</a:t>
            </a: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44</a:t>
            </a:fld>
            <a:endParaRPr lang="es-ES_tradnl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Suma Elementos Arreglo - Código</a:t>
            </a:r>
            <a:endParaRPr lang="es-AR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SumaArreglo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resultado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la dimensión del arreglo deseada: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el </a:t>
            </a:r>
            <a:r>
              <a:rPr lang="es-AR" sz="1600" dirty="0" err="1" smtClean="0">
                <a:solidFill>
                  <a:srgbClr val="FF0000"/>
                </a:solidFill>
              </a:rPr>
              <a:t>nro</a:t>
            </a:r>
            <a:r>
              <a:rPr lang="es-AR" sz="1600" dirty="0" smtClean="0">
                <a:solidFill>
                  <a:srgbClr val="FF0000"/>
                </a:solidFill>
              </a:rPr>
              <a:t> que va en la posición: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resultado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  <a:r>
              <a:rPr lang="es-AR" sz="1600" b="1" dirty="0" smtClean="0">
                <a:solidFill>
                  <a:srgbClr val="000000"/>
                </a:solidFill>
              </a:rPr>
              <a:t>+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"Los números del arreglo son: "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"La suma del arreglo es: "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</a:p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45</a:t>
            </a:fld>
            <a:endParaRPr lang="es-ES_tradnl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Suma Elementos Arreglo - Código</a:t>
            </a:r>
            <a:endParaRPr lang="es-AR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Algoritmo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SumaArreglo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Definir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resultado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Como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Entero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la dimensión del arreglo deseada: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"Indique el </a:t>
            </a:r>
            <a:r>
              <a:rPr lang="es-AR" sz="1600" dirty="0" err="1" smtClean="0">
                <a:solidFill>
                  <a:srgbClr val="FF0000"/>
                </a:solidFill>
              </a:rPr>
              <a:t>nro</a:t>
            </a:r>
            <a:r>
              <a:rPr lang="es-AR" sz="1600" dirty="0" smtClean="0">
                <a:solidFill>
                  <a:srgbClr val="FF0000"/>
                </a:solidFill>
              </a:rPr>
              <a:t> que va en la posición: "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Leer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numeroArreglo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dirty="0" smtClean="0">
                <a:solidFill>
                  <a:srgbClr val="000000"/>
                </a:solidFill>
              </a:rPr>
              <a:t>resultado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  <a:r>
              <a:rPr lang="es-AR" sz="1600" b="1" dirty="0" smtClean="0">
                <a:solidFill>
                  <a:srgbClr val="000000"/>
                </a:solidFill>
              </a:rPr>
              <a:t>+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00"/>
                </a:solidFill>
              </a:rPr>
              <a:t>=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0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hasta</a:t>
            </a:r>
            <a:r>
              <a:rPr lang="es-AR" sz="1600" dirty="0" smtClean="0">
                <a:solidFill>
                  <a:srgbClr val="000000"/>
                </a:solidFill>
              </a:rPr>
              <a:t> dimensionArreglo</a:t>
            </a:r>
            <a:r>
              <a:rPr lang="es-AR" sz="1600" b="1" dirty="0" smtClean="0">
                <a:solidFill>
                  <a:srgbClr val="000000"/>
                </a:solidFill>
              </a:rPr>
              <a:t>-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con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paso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A0522D"/>
                </a:solidFill>
              </a:rPr>
              <a:t>1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b="1" dirty="0" smtClean="0">
                <a:solidFill>
                  <a:srgbClr val="00008B"/>
                </a:solidFill>
              </a:rPr>
              <a:t>Hacer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"Los números del arreglo son: "</a:t>
            </a:r>
            <a:r>
              <a:rPr lang="es-AR" sz="1600" dirty="0" smtClean="0">
                <a:solidFill>
                  <a:srgbClr val="000000"/>
                </a:solidFill>
              </a:rPr>
              <a:t> arreglo</a:t>
            </a:r>
            <a:r>
              <a:rPr lang="es-AR" sz="1600" b="1" dirty="0" smtClean="0">
                <a:solidFill>
                  <a:srgbClr val="000000"/>
                </a:solidFill>
              </a:rPr>
              <a:t>[</a:t>
            </a:r>
            <a:r>
              <a:rPr lang="es-AR" sz="1600" dirty="0" err="1" smtClean="0">
                <a:solidFill>
                  <a:srgbClr val="000000"/>
                </a:solidFill>
              </a:rPr>
              <a:t>indice</a:t>
            </a:r>
            <a:r>
              <a:rPr lang="es-AR" sz="1600" b="1" dirty="0" smtClean="0">
                <a:solidFill>
                  <a:srgbClr val="000000"/>
                </a:solidFill>
              </a:rPr>
              <a:t>]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FinPara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smtClean="0">
                <a:solidFill>
                  <a:srgbClr val="00008B"/>
                </a:solidFill>
              </a:rPr>
              <a:t>Escribir</a:t>
            </a:r>
            <a:r>
              <a:rPr lang="es-AR" sz="1600" dirty="0" smtClean="0">
                <a:solidFill>
                  <a:srgbClr val="000000"/>
                </a:solidFill>
              </a:rPr>
              <a:t> </a:t>
            </a:r>
            <a:r>
              <a:rPr lang="es-AR" sz="1600" dirty="0" smtClean="0">
                <a:solidFill>
                  <a:srgbClr val="FF0000"/>
                </a:solidFill>
              </a:rPr>
              <a:t>"La suma del arreglo es: "</a:t>
            </a:r>
            <a:r>
              <a:rPr lang="es-AR" sz="1600" b="1" dirty="0" smtClean="0">
                <a:solidFill>
                  <a:srgbClr val="000000"/>
                </a:solidFill>
              </a:rPr>
              <a:t>,</a:t>
            </a:r>
            <a:r>
              <a:rPr lang="es-AR" sz="1600" dirty="0" smtClean="0">
                <a:solidFill>
                  <a:srgbClr val="000000"/>
                </a:solidFill>
              </a:rPr>
              <a:t> resultado </a:t>
            </a:r>
          </a:p>
          <a:p>
            <a:pPr>
              <a:lnSpc>
                <a:spcPct val="50000"/>
              </a:lnSpc>
              <a:spcBef>
                <a:spcPts val="900"/>
              </a:spcBef>
              <a:buNone/>
            </a:pPr>
            <a:r>
              <a:rPr lang="es-AR" sz="1600" b="1" dirty="0" err="1" smtClean="0">
                <a:solidFill>
                  <a:srgbClr val="00008B"/>
                </a:solidFill>
              </a:rPr>
              <a:t>FinAlgoritmo</a:t>
            </a:r>
            <a:endParaRPr lang="es-AR" sz="16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46</a:t>
            </a:fld>
            <a:endParaRPr lang="es-ES_tradnl" dirty="0"/>
          </a:p>
        </p:txBody>
      </p:sp>
      <p:pic>
        <p:nvPicPr>
          <p:cNvPr id="675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69735" y="2347984"/>
            <a:ext cx="4570228" cy="3598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Completar Arreglo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Llenar un vector de 10 posiciones con números aleatorios entre 0 y 99</a:t>
            </a:r>
            <a:endParaRPr lang="es-A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Para los números aleatorios </a:t>
            </a:r>
            <a:r>
              <a:rPr lang="es-AR" sz="2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PSeInt</a:t>
            </a: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utiliza la función Azar, ésta escoge un entero aleatorio entre 0 y x-1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s-AR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47</a:t>
            </a:fld>
            <a:endParaRPr lang="es-ES_tradnl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br>
              <a:rPr lang="es-AR" b="1" dirty="0" smtClean="0"/>
            </a:br>
            <a:r>
              <a:rPr lang="es-AR" sz="3100" i="1" dirty="0" smtClean="0"/>
              <a:t>Ejercicio – Completar Arreglo - Código</a:t>
            </a:r>
            <a:endParaRPr lang="es-AR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27596" y="2600324"/>
            <a:ext cx="8739963" cy="391101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CompletarArreglo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Definir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,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smtClean="0">
                <a:solidFill>
                  <a:srgbClr val="A0522D"/>
                </a:solidFill>
              </a:rPr>
              <a:t>10</a:t>
            </a:r>
            <a:r>
              <a:rPr lang="es-AR" sz="1800" b="1" dirty="0" smtClean="0">
                <a:solidFill>
                  <a:srgbClr val="000000"/>
                </a:solidFill>
              </a:rPr>
              <a:t>]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9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]=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00008B"/>
                </a:solidFill>
              </a:rPr>
              <a:t>azar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A0522D"/>
                </a:solidFill>
              </a:rPr>
              <a:t>100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9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Escribir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"El numero en la </a:t>
            </a:r>
            <a:r>
              <a:rPr lang="es-AR" sz="1800" dirty="0" err="1" smtClean="0">
                <a:solidFill>
                  <a:srgbClr val="FF0000"/>
                </a:solidFill>
              </a:rPr>
              <a:t>posicion</a:t>
            </a:r>
            <a:r>
              <a:rPr lang="es-AR" sz="1800" dirty="0" smtClean="0">
                <a:solidFill>
                  <a:srgbClr val="FF0000"/>
                </a:solidFill>
              </a:rPr>
              <a:t> "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 es “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]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endParaRPr lang="es-AR" sz="18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48</a:t>
            </a:fld>
            <a:endParaRPr lang="es-ES_tradnl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Técnicas de Programación</a:t>
            </a:r>
            <a:endParaRPr lang="es-ES_tradnl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Ámbito de las Variables (Concepto)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733352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b="1" dirty="0" smtClean="0"/>
              <a:t>Estructuras de Datos – Arreglos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100" i="1" dirty="0" smtClean="0"/>
              <a:t>Ejercicio – Completar Arreglo - Código</a:t>
            </a:r>
            <a:endParaRPr lang="es-AR" sz="28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27596" y="2160000"/>
            <a:ext cx="8739963" cy="43513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CompletarArreglo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Definir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,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Entero</a:t>
            </a:r>
          </a:p>
          <a:p>
            <a:pPr lvl="1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err="1" smtClean="0">
                <a:solidFill>
                  <a:srgbClr val="00008B"/>
                </a:solidFill>
              </a:rPr>
              <a:t>Dimension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smtClean="0">
                <a:solidFill>
                  <a:srgbClr val="A0522D"/>
                </a:solidFill>
              </a:rPr>
              <a:t>10</a:t>
            </a:r>
            <a:r>
              <a:rPr lang="es-AR" sz="1800" b="1" dirty="0" smtClean="0">
                <a:solidFill>
                  <a:srgbClr val="000000"/>
                </a:solidFill>
              </a:rPr>
              <a:t>]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9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</a:p>
          <a:p>
            <a:pPr lvl="2">
              <a:buNone/>
            </a:pP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]=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00008B"/>
                </a:solidFill>
              </a:rPr>
              <a:t>azar</a:t>
            </a:r>
            <a:r>
              <a:rPr lang="es-AR" sz="1800" b="1" dirty="0" smtClean="0">
                <a:solidFill>
                  <a:srgbClr val="000000"/>
                </a:solidFill>
              </a:rPr>
              <a:t>(</a:t>
            </a:r>
            <a:r>
              <a:rPr lang="es-AR" sz="1800" dirty="0" smtClean="0">
                <a:solidFill>
                  <a:srgbClr val="A0522D"/>
                </a:solidFill>
              </a:rPr>
              <a:t>100</a:t>
            </a:r>
            <a:r>
              <a:rPr lang="es-AR" sz="1800" b="1" dirty="0" smtClean="0">
                <a:solidFill>
                  <a:srgbClr val="000000"/>
                </a:solidFill>
              </a:rPr>
              <a:t>)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00"/>
                </a:solidFill>
              </a:rPr>
              <a:t>=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0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hasta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9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con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paso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A0522D"/>
                </a:solidFill>
              </a:rPr>
              <a:t>1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b="1" dirty="0" smtClean="0">
                <a:solidFill>
                  <a:srgbClr val="00008B"/>
                </a:solidFill>
              </a:rPr>
              <a:t>Hacer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2">
              <a:buNone/>
            </a:pPr>
            <a:r>
              <a:rPr lang="es-AR" sz="1800" b="1" dirty="0" smtClean="0">
                <a:solidFill>
                  <a:srgbClr val="00008B"/>
                </a:solidFill>
              </a:rPr>
              <a:t>Escribir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"El numero en la </a:t>
            </a:r>
            <a:r>
              <a:rPr lang="es-AR" sz="1800" dirty="0" err="1" smtClean="0">
                <a:solidFill>
                  <a:srgbClr val="FF0000"/>
                </a:solidFill>
              </a:rPr>
              <a:t>posicion</a:t>
            </a:r>
            <a:r>
              <a:rPr lang="es-AR" sz="1800" dirty="0" smtClean="0">
                <a:solidFill>
                  <a:srgbClr val="FF0000"/>
                </a:solidFill>
              </a:rPr>
              <a:t> "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r>
              <a:rPr lang="es-AR" sz="1800" dirty="0" smtClean="0">
                <a:solidFill>
                  <a:srgbClr val="FF0000"/>
                </a:solidFill>
              </a:rPr>
              <a:t>" es “ </a:t>
            </a:r>
            <a:r>
              <a:rPr lang="es-AR" sz="1800" dirty="0" err="1" smtClean="0">
                <a:solidFill>
                  <a:srgbClr val="000000"/>
                </a:solidFill>
              </a:rPr>
              <a:t>arregloCompletar</a:t>
            </a:r>
            <a:r>
              <a:rPr lang="es-AR" sz="1800" b="1" dirty="0" smtClean="0">
                <a:solidFill>
                  <a:srgbClr val="000000"/>
                </a:solidFill>
              </a:rPr>
              <a:t>[</a:t>
            </a:r>
            <a:r>
              <a:rPr lang="es-AR" sz="1800" dirty="0" err="1" smtClean="0">
                <a:solidFill>
                  <a:srgbClr val="000000"/>
                </a:solidFill>
              </a:rPr>
              <a:t>indice</a:t>
            </a:r>
            <a:r>
              <a:rPr lang="es-AR" sz="1800" b="1" dirty="0" smtClean="0">
                <a:solidFill>
                  <a:srgbClr val="000000"/>
                </a:solidFill>
              </a:rPr>
              <a:t>]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FinPara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18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1800" dirty="0" smtClean="0">
                <a:solidFill>
                  <a:srgbClr val="000000"/>
                </a:solidFill>
              </a:rPr>
              <a:t> </a:t>
            </a:r>
            <a:endParaRPr lang="es-AR" sz="18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49</a:t>
            </a:fld>
            <a:endParaRPr lang="es-ES_tradnl" dirty="0"/>
          </a:p>
        </p:txBody>
      </p:sp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95207" y="3178917"/>
            <a:ext cx="4848761" cy="33324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Arreglos (Ejercicios)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972985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Estructuras de Datos</a:t>
            </a:r>
            <a:br>
              <a:rPr lang="es-ES_tradnl" b="1" dirty="0" smtClean="0"/>
            </a:br>
            <a:r>
              <a:rPr lang="es-ES_tradnl" sz="2800" i="1" dirty="0" smtClean="0"/>
              <a:t>Sumar Dos Arreglos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Sumar los elementos de cada una de las posiciones de dos </a:t>
            </a:r>
            <a:r>
              <a:rPr lang="es-ES_tradnl" sz="2400" dirty="0" smtClean="0"/>
              <a:t>arreglos y </a:t>
            </a:r>
            <a:r>
              <a:rPr lang="es-ES_tradnl" sz="2400" dirty="0"/>
              <a:t>guardar el resultado en otro </a:t>
            </a:r>
            <a:r>
              <a:rPr lang="es-ES_tradnl" sz="2400" dirty="0" smtClean="0"/>
              <a:t>arreglo</a:t>
            </a:r>
            <a:endParaRPr lang="es-ES_tradnl" sz="2400" dirty="0"/>
          </a:p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El arreglo tiene dimensión 6 y los números de los dos vectores los carga el usuario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51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4759888" y="3671023"/>
            <a:ext cx="4140000" cy="2880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7" name="Rectángulo 6"/>
          <p:cNvSpPr/>
          <p:nvPr/>
        </p:nvSpPr>
        <p:spPr>
          <a:xfrm>
            <a:off x="244080" y="4129759"/>
            <a:ext cx="451580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v1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1, 3, 7, 9, 9, 5 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v2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6, 9, 2, 5, 9, 4</a:t>
            </a:r>
          </a:p>
          <a:p>
            <a:r>
              <a:rPr lang="es-ES_tradnl" sz="2400" dirty="0" err="1" smtClean="0">
                <a:latin typeface="Arial" charset="0"/>
                <a:ea typeface="Arial" charset="0"/>
                <a:cs typeface="Arial" charset="0"/>
              </a:rPr>
              <a:t>vSuma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 = 	7, 12, 9, 14, 18, 9</a:t>
            </a:r>
            <a:endParaRPr lang="es-ES_tradnl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8523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000" b="1" dirty="0" smtClean="0"/>
              <a:t>Almacene</a:t>
            </a:r>
            <a:r>
              <a:rPr lang="es-ES_tradnl" sz="2000" dirty="0" smtClean="0"/>
              <a:t> en un arreglo de tamaño</a:t>
            </a:r>
            <a:r>
              <a:rPr lang="es-ES_tradnl" sz="2000" b="1" dirty="0" smtClean="0"/>
              <a:t> N </a:t>
            </a:r>
            <a:r>
              <a:rPr lang="es-ES_tradnl" sz="2000" dirty="0" smtClean="0"/>
              <a:t>los números ingresados por el usuario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000" dirty="0" smtClean="0"/>
              <a:t>La </a:t>
            </a:r>
            <a:r>
              <a:rPr lang="es-ES_tradnl" sz="2000" b="1" dirty="0"/>
              <a:t>dimensión </a:t>
            </a:r>
            <a:r>
              <a:rPr lang="es-ES_tradnl" sz="2000" b="1" dirty="0" smtClean="0"/>
              <a:t>N </a:t>
            </a:r>
            <a:r>
              <a:rPr lang="es-ES_tradnl" sz="2000" dirty="0" smtClean="0"/>
              <a:t>también es </a:t>
            </a:r>
            <a:r>
              <a:rPr lang="es-ES_tradnl" sz="2000" dirty="0"/>
              <a:t>ingresada por el usuario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000" b="1" dirty="0"/>
              <a:t>Muestre</a:t>
            </a:r>
            <a:r>
              <a:rPr lang="es-ES_tradnl" sz="2000" dirty="0"/>
              <a:t> los números del arreglo pero del último al primero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52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607927" y="4188891"/>
            <a:ext cx="50696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	1, 3, 7, 9, 9, 5 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La salida es:		5, 9, 9, 7, 3, 1</a:t>
            </a:r>
            <a:endParaRPr lang="es-ES_tradnl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7571" y="3553290"/>
            <a:ext cx="3293753" cy="284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755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 smtClean="0"/>
              <a:t>Tipos de Números en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Almacene en un arreglo de dimensión N números (la cantidad es ingresada por el usuario)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Muestre cuántos números son positivos, cuántos son negativos y cuántos ceros hay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53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078970" y="3863351"/>
            <a:ext cx="69860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	0, -7, -9, 1, 0, 0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La salida es:		1 positivos, 2 negativos y 3 ceros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3468" t="33945" r="3681" b="11470"/>
          <a:stretch/>
        </p:blipFill>
        <p:spPr>
          <a:xfrm>
            <a:off x="974716" y="5127767"/>
            <a:ext cx="7194568" cy="1383571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718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Arreglos (Resolución)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428644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Estructuras de Datos</a:t>
            </a:r>
            <a:br>
              <a:rPr lang="es-ES_tradnl" b="1" dirty="0" smtClean="0"/>
            </a:br>
            <a:r>
              <a:rPr lang="es-ES_tradnl" sz="2800" i="1" dirty="0" smtClean="0"/>
              <a:t>Sumar Arreglos</a:t>
            </a:r>
            <a:endParaRPr lang="es-ES_tradnl" sz="2800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Sumar los elementos de cada una de las posiciones de dos vectores y guardar el resultado en otro vector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El arreglo tiene dimensión 6 y los números de los dos vectores los carga el usuario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55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4759888" y="3671023"/>
            <a:ext cx="4140000" cy="2880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7" name="Rectángulo 6"/>
          <p:cNvSpPr/>
          <p:nvPr/>
        </p:nvSpPr>
        <p:spPr>
          <a:xfrm>
            <a:off x="244080" y="4129759"/>
            <a:ext cx="451580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v1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1, 3, 7, 9, 9, 5 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v2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6, 9, 2, 5, 9, 4</a:t>
            </a:r>
          </a:p>
          <a:p>
            <a:r>
              <a:rPr lang="es-ES_tradnl" sz="2400" dirty="0" err="1" smtClean="0">
                <a:latin typeface="Arial" charset="0"/>
                <a:ea typeface="Arial" charset="0"/>
                <a:cs typeface="Arial" charset="0"/>
              </a:rPr>
              <a:t>vSuma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 = 	7, 12, 9, 14, 18, 9</a:t>
            </a:r>
            <a:endParaRPr lang="es-ES_tradnl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85233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Sumar Arreglos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_tradnl" dirty="0" smtClean="0"/>
          </a:p>
          <a:p>
            <a:pPr marL="0" indent="0">
              <a:buNone/>
            </a:pPr>
            <a:r>
              <a:rPr lang="es-ES_tradnl" dirty="0" smtClean="0"/>
              <a:t>1) Definir las variables: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56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489047" y="3550839"/>
            <a:ext cx="78977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err="1" smtClean="0">
                <a:solidFill>
                  <a:srgbClr val="000080"/>
                </a:solidFill>
                <a:effectLst/>
              </a:rPr>
              <a:t>Dimension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endParaRPr lang="es-ES_tradnl" sz="3200" dirty="0">
              <a:solidFill>
                <a:srgbClr val="000000"/>
              </a:solidFill>
            </a:endParaRP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endParaRPr lang="es-ES_tradnl" sz="32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6539918" y="4627251"/>
            <a:ext cx="2446064" cy="1701610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89330601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Sumar Arreglos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2) Cargar los valores: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57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6539918" y="4627251"/>
            <a:ext cx="2446064" cy="1701610"/>
          </a:xfrm>
          <a:prstGeom prst="rect">
            <a:avLst/>
          </a:prstGeom>
          <a:effectLst>
            <a:softEdge rad="0"/>
          </a:effectLst>
        </p:spPr>
      </p:pic>
      <p:sp>
        <p:nvSpPr>
          <p:cNvPr id="9" name="Rectángulo 8"/>
          <p:cNvSpPr/>
          <p:nvPr/>
        </p:nvSpPr>
        <p:spPr>
          <a:xfrm>
            <a:off x="628650" y="2725686"/>
            <a:ext cx="618529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i="1" dirty="0" smtClean="0">
                <a:solidFill>
                  <a:srgbClr val="969696"/>
                </a:solidFill>
                <a:effectLst/>
              </a:rPr>
              <a:t>//Cargo el vector v1</a:t>
            </a:r>
          </a:p>
          <a:p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  <a:effectLst/>
              </a:rPr>
              <a:t>"Ingrese el valor de v1["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]</a:t>
            </a:r>
            <a:endParaRPr lang="es-ES_tradnl" sz="2400" dirty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400" i="1" dirty="0" smtClean="0">
                <a:solidFill>
                  <a:srgbClr val="969696"/>
                </a:solidFill>
                <a:effectLst/>
              </a:rPr>
              <a:t>//Cargo el vector v2</a:t>
            </a:r>
          </a:p>
          <a:p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  <a:effectLst/>
              </a:rPr>
              <a:t>"Ingrese el valor de v2["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21791633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Sumar Arreglos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3) Sumar los valores: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58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6539918" y="4627251"/>
            <a:ext cx="2446064" cy="1701610"/>
          </a:xfrm>
          <a:prstGeom prst="rect">
            <a:avLst/>
          </a:prstGeom>
          <a:effectLst>
            <a:softEdge rad="0"/>
          </a:effectLst>
        </p:spPr>
      </p:pic>
      <p:sp>
        <p:nvSpPr>
          <p:cNvPr id="8" name="Rectángulo 7"/>
          <p:cNvSpPr/>
          <p:nvPr/>
        </p:nvSpPr>
        <p:spPr>
          <a:xfrm>
            <a:off x="500659" y="2711563"/>
            <a:ext cx="814268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i="1" dirty="0" smtClean="0">
                <a:solidFill>
                  <a:srgbClr val="969696"/>
                </a:solidFill>
                <a:effectLst/>
              </a:rPr>
              <a:t>//Sumo los valores y muestro </a:t>
            </a: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endParaRPr lang="es-ES_tradnl" sz="3200" dirty="0">
              <a:solidFill>
                <a:srgbClr val="000000"/>
              </a:solidFill>
            </a:endParaRPr>
          </a:p>
          <a:p>
            <a:pPr lvl="1"/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endParaRPr lang="es-ES_tradnl" sz="3200" dirty="0">
              <a:solidFill>
                <a:srgbClr val="000000"/>
              </a:solidFill>
            </a:endParaRP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</a:t>
            </a:r>
            <a:r>
              <a:rPr lang="es-ES_tradnl" sz="3200" dirty="0" err="1" smtClean="0">
                <a:solidFill>
                  <a:srgbClr val="FF0000"/>
                </a:solidFill>
                <a:effectLst/>
              </a:rPr>
              <a:t>vSuma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["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"]="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</a:p>
          <a:p>
            <a:r>
              <a:rPr lang="es-ES_tradnl" sz="32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3200" dirty="0"/>
          </a:p>
        </p:txBody>
      </p:sp>
    </p:spTree>
    <p:extLst>
      <p:ext uri="{BB962C8B-B14F-4D97-AF65-F5344CB8AC3E}">
        <p14:creationId xmlns:p14="http://schemas.microsoft.com/office/powerpoint/2010/main" val="54782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 smtClean="0"/>
              <a:t>Ámbito de las Variables</a:t>
            </a:r>
            <a:endParaRPr lang="es-ES_tradnl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16000" indent="-213120" algn="ctr">
              <a:buNone/>
            </a:pPr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Al utilizar funciones se establece un límite para el alcance de las variables</a:t>
            </a:r>
            <a:endParaRPr lang="es-AR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16000" indent="-213120"/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Variables Locales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: Son aquellas que se encuentran dentro de un método. El valor se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Arial"/>
                <a:cs typeface="Arial" pitchFamily="34" charset="0"/>
              </a:rPr>
              <a:t> 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confina al método en el que está declarada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16000" indent="-213120"/>
            <a:r>
              <a:rPr lang="es-AR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Variables Globales</a:t>
            </a:r>
            <a:r>
              <a:rPr lang="es-AR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: Son las que se definen o están declaradas en el algoritmo principal. Pueden utilizarse en cualquier método</a:t>
            </a:r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pPr marL="216000" indent="-213120"/>
            <a:endParaRPr lang="es-AR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itchFamily="34" charset="0"/>
              <a:cs typeface="Arial" pitchFamily="34" charset="0"/>
            </a:endParaRP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</a:t>
            </a:fld>
            <a:endParaRPr lang="es-ES_tradnl" dirty="0"/>
          </a:p>
        </p:txBody>
      </p:sp>
      <p:pic>
        <p:nvPicPr>
          <p:cNvPr id="7" name="6 Imagen" descr="variablesLocalesGlobales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141" y="4191985"/>
            <a:ext cx="3177031" cy="2319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43339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Sumar Arreglos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59</a:t>
            </a:fld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t="-33" r="-31" b="7225"/>
          <a:stretch/>
        </p:blipFill>
        <p:spPr>
          <a:xfrm>
            <a:off x="6539918" y="4627251"/>
            <a:ext cx="2446064" cy="1701610"/>
          </a:xfrm>
          <a:prstGeom prst="rect">
            <a:avLst/>
          </a:prstGeom>
          <a:effectLst>
            <a:softEdge rad="0"/>
          </a:effectLst>
        </p:spPr>
      </p:pic>
      <p:sp>
        <p:nvSpPr>
          <p:cNvPr id="9" name="Rectángulo 8"/>
          <p:cNvSpPr/>
          <p:nvPr/>
        </p:nvSpPr>
        <p:spPr>
          <a:xfrm>
            <a:off x="745091" y="1833561"/>
            <a:ext cx="4975940" cy="4924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600" b="1" dirty="0" smtClean="0">
                <a:solidFill>
                  <a:srgbClr val="000080"/>
                </a:solidFill>
                <a:effectLst/>
              </a:rPr>
              <a:t>Algoritmo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SumarArreglos</a:t>
            </a:r>
            <a:endParaRPr lang="es-ES_tradnl" sz="1600" dirty="0" smtClean="0">
              <a:solidFill>
                <a:srgbClr val="000000"/>
              </a:solidFill>
              <a:effectLst/>
            </a:endParaRP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  <a:effectLst/>
              </a:rPr>
              <a:t>Dimension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i="1" dirty="0" smtClean="0">
                <a:solidFill>
                  <a:srgbClr val="969696"/>
                </a:solidFill>
                <a:effectLst/>
              </a:rPr>
              <a:t>//Cargo el vector v1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"Ingrese el valor de v1["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i="1" dirty="0" smtClean="0">
                <a:solidFill>
                  <a:srgbClr val="969696"/>
                </a:solidFill>
                <a:effectLst/>
              </a:rPr>
              <a:t>//Cargo el vector v2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"Ingrese el valor de v2["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i="1" dirty="0" smtClean="0">
                <a:solidFill>
                  <a:srgbClr val="969696"/>
                </a:solidFill>
                <a:effectLst/>
              </a:rPr>
              <a:t>//Sumo los valores y muestro </a:t>
            </a:r>
          </a:p>
          <a:p>
            <a:pPr lvl="1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6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v1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v2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16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</a:t>
            </a:r>
            <a:r>
              <a:rPr lang="es-ES_tradnl" sz="1600" dirty="0" err="1" smtClean="0">
                <a:solidFill>
                  <a:srgbClr val="FF0000"/>
                </a:solidFill>
                <a:effectLst/>
              </a:rPr>
              <a:t>vSuma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["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smtClean="0">
                <a:solidFill>
                  <a:srgbClr val="FF0000"/>
                </a:solidFill>
                <a:effectLst/>
              </a:rPr>
              <a:t>"]="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vSuma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16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16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16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16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1600" b="1" dirty="0" err="1" smtClean="0">
                <a:solidFill>
                  <a:srgbClr val="000080"/>
                </a:solidFill>
                <a:effectLst/>
              </a:rPr>
              <a:t>FinAlgoritmo</a:t>
            </a:r>
            <a:endParaRPr lang="es-ES_tradnl" sz="1600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9918" y="1997034"/>
            <a:ext cx="2383654" cy="238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3558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000" b="1" dirty="0" smtClean="0"/>
              <a:t>Almacene</a:t>
            </a:r>
            <a:r>
              <a:rPr lang="es-ES_tradnl" sz="2000" dirty="0" smtClean="0"/>
              <a:t> en un arreglo de tamaño</a:t>
            </a:r>
            <a:r>
              <a:rPr lang="es-ES_tradnl" sz="2000" b="1" dirty="0" smtClean="0"/>
              <a:t> N </a:t>
            </a:r>
            <a:r>
              <a:rPr lang="es-ES_tradnl" sz="2000" dirty="0" smtClean="0"/>
              <a:t>los números ingresados por el usuario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000" dirty="0" smtClean="0"/>
              <a:t>La </a:t>
            </a:r>
            <a:r>
              <a:rPr lang="es-ES_tradnl" sz="2000" b="1" dirty="0"/>
              <a:t>dimensión </a:t>
            </a:r>
            <a:r>
              <a:rPr lang="es-ES_tradnl" sz="2000" b="1" dirty="0" smtClean="0"/>
              <a:t>N </a:t>
            </a:r>
            <a:r>
              <a:rPr lang="es-ES_tradnl" sz="2000" dirty="0" smtClean="0"/>
              <a:t>también es </a:t>
            </a:r>
            <a:r>
              <a:rPr lang="es-ES_tradnl" sz="2000" dirty="0"/>
              <a:t>ingresada por el usuario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000" b="1" dirty="0"/>
              <a:t>Muestre</a:t>
            </a:r>
            <a:r>
              <a:rPr lang="es-ES_tradnl" sz="2000" dirty="0"/>
              <a:t> los números del arreglo pero del último al primero</a:t>
            </a:r>
          </a:p>
          <a:p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60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607927" y="4188891"/>
            <a:ext cx="50696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	1, 3, 7, 9, 9, 5 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La salida es:		5, 9, 9, 7, 3, 1</a:t>
            </a:r>
            <a:endParaRPr lang="es-ES_tradnl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7571" y="3553290"/>
            <a:ext cx="3293753" cy="284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7553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10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1) Definir las variables: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61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817" y="4814888"/>
            <a:ext cx="1880438" cy="1621878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989842" y="2728438"/>
            <a:ext cx="716431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"Ingrese la cantidad de números:"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endParaRPr lang="es-ES_tradnl" sz="3200" b="1" dirty="0">
              <a:solidFill>
                <a:srgbClr val="000000"/>
              </a:solidFill>
            </a:endParaRP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cantidad </a:t>
            </a: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b="1" dirty="0" err="1" smtClean="0">
                <a:solidFill>
                  <a:srgbClr val="000080"/>
                </a:solidFill>
                <a:effectLst/>
              </a:rPr>
              <a:t>Dimension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cantidad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endParaRPr lang="es-ES_tradnl" sz="3200" dirty="0"/>
          </a:p>
        </p:txBody>
      </p:sp>
      <p:sp>
        <p:nvSpPr>
          <p:cNvPr id="8" name="Elipse 7"/>
          <p:cNvSpPr/>
          <p:nvPr/>
        </p:nvSpPr>
        <p:spPr>
          <a:xfrm>
            <a:off x="2832270" y="4658903"/>
            <a:ext cx="2257426" cy="631497"/>
          </a:xfrm>
          <a:prstGeom prst="ellipse">
            <a:avLst/>
          </a:prstGeom>
          <a:solidFill>
            <a:srgbClr val="92D05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CuadroTexto 10"/>
          <p:cNvSpPr txBox="1"/>
          <p:nvPr/>
        </p:nvSpPr>
        <p:spPr>
          <a:xfrm>
            <a:off x="273745" y="5718185"/>
            <a:ext cx="5021269" cy="64633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dirty="0">
                <a:latin typeface="Arial" charset="0"/>
                <a:ea typeface="Arial" charset="0"/>
                <a:cs typeface="Arial" charset="0"/>
              </a:rPr>
              <a:t>El tamaño del arreglo no es fijo, depende de la entrada del usuario (o el valor de una variable)</a:t>
            </a:r>
          </a:p>
        </p:txBody>
      </p:sp>
      <p:cxnSp>
        <p:nvCxnSpPr>
          <p:cNvPr id="12" name="Conector recto de flecha 11"/>
          <p:cNvCxnSpPr/>
          <p:nvPr/>
        </p:nvCxnSpPr>
        <p:spPr>
          <a:xfrm flipV="1">
            <a:off x="2414588" y="5322668"/>
            <a:ext cx="1546395" cy="3955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675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14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2) Cargar el arreglo: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62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543294" y="2888642"/>
            <a:ext cx="807206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"Ingrese v["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endParaRPr lang="es-ES_tradnl" sz="3200" dirty="0"/>
          </a:p>
        </p:txBody>
      </p:sp>
      <p:sp>
        <p:nvSpPr>
          <p:cNvPr id="7" name="Elipse 6"/>
          <p:cNvSpPr/>
          <p:nvPr/>
        </p:nvSpPr>
        <p:spPr>
          <a:xfrm>
            <a:off x="4432780" y="3280311"/>
            <a:ext cx="2381693" cy="786810"/>
          </a:xfrm>
          <a:prstGeom prst="ellipse">
            <a:avLst/>
          </a:prstGeom>
          <a:solidFill>
            <a:srgbClr val="92D05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258335" y="5654097"/>
            <a:ext cx="6006362" cy="64633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Como el tamaño del arreglo es desconocido, utilizamos </a:t>
            </a:r>
            <a:r>
              <a:rPr lang="es-ES_tradnl" i="1" dirty="0" smtClean="0">
                <a:solidFill>
                  <a:srgbClr val="92D050"/>
                </a:solidFill>
                <a:latin typeface="Arial" charset="0"/>
                <a:ea typeface="Arial" charset="0"/>
                <a:cs typeface="Arial" charset="0"/>
              </a:rPr>
              <a:t>cantidad </a:t>
            </a:r>
            <a:r>
              <a:rPr lang="mr-IN" i="1" dirty="0" smtClean="0">
                <a:solidFill>
                  <a:srgbClr val="92D050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_tradnl" i="1" dirty="0" smtClean="0">
                <a:solidFill>
                  <a:srgbClr val="92D050"/>
                </a:solidFill>
                <a:latin typeface="Arial" charset="0"/>
                <a:ea typeface="Arial" charset="0"/>
                <a:cs typeface="Arial" charset="0"/>
              </a:rPr>
              <a:t> 1 </a:t>
            </a:r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como limite de la instrucción </a:t>
            </a:r>
            <a:r>
              <a:rPr lang="es-ES_tradnl" b="1" dirty="0" smtClean="0">
                <a:latin typeface="Arial" charset="0"/>
                <a:ea typeface="Arial" charset="0"/>
                <a:cs typeface="Arial" charset="0"/>
              </a:rPr>
              <a:t>Para </a:t>
            </a:r>
            <a:endParaRPr lang="es-ES_tradnl" b="1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ector recto de flecha 10"/>
          <p:cNvCxnSpPr>
            <a:stCxn id="9" idx="0"/>
            <a:endCxn id="7" idx="4"/>
          </p:cNvCxnSpPr>
          <p:nvPr/>
        </p:nvCxnSpPr>
        <p:spPr>
          <a:xfrm flipV="1">
            <a:off x="3261516" y="4067121"/>
            <a:ext cx="2362111" cy="15869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817" y="4814888"/>
            <a:ext cx="1880438" cy="162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560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10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3) Mostrar al revés: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63</a:t>
            </a:fld>
            <a:endParaRPr lang="es-ES_tradnl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817" y="4814888"/>
            <a:ext cx="1880438" cy="1621878"/>
          </a:xfrm>
          <a:prstGeom prst="rect">
            <a:avLst/>
          </a:prstGeom>
        </p:spPr>
      </p:pic>
      <p:sp>
        <p:nvSpPr>
          <p:cNvPr id="20" name="Rectángulo 19"/>
          <p:cNvSpPr/>
          <p:nvPr/>
        </p:nvSpPr>
        <p:spPr>
          <a:xfrm>
            <a:off x="628650" y="3734354"/>
            <a:ext cx="78867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Sin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Saltar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FF0000"/>
                </a:solidFill>
                <a:effectLst/>
              </a:rPr>
              <a:t>" "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3200" dirty="0"/>
          </a:p>
        </p:txBody>
      </p:sp>
      <p:sp>
        <p:nvSpPr>
          <p:cNvPr id="21" name="Abrir llave 20"/>
          <p:cNvSpPr/>
          <p:nvPr/>
        </p:nvSpPr>
        <p:spPr>
          <a:xfrm rot="5400000">
            <a:off x="3374668" y="1823716"/>
            <a:ext cx="270000" cy="360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Abrir llave 21"/>
          <p:cNvSpPr/>
          <p:nvPr/>
        </p:nvSpPr>
        <p:spPr>
          <a:xfrm rot="5400000">
            <a:off x="5977128" y="2900619"/>
            <a:ext cx="270000" cy="144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Abrir llave 22"/>
          <p:cNvSpPr/>
          <p:nvPr/>
        </p:nvSpPr>
        <p:spPr>
          <a:xfrm rot="5400000">
            <a:off x="7719049" y="2855593"/>
            <a:ext cx="265685" cy="149183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CuadroTexto 23"/>
          <p:cNvSpPr txBox="1"/>
          <p:nvPr/>
        </p:nvSpPr>
        <p:spPr>
          <a:xfrm>
            <a:off x="2409692" y="2691355"/>
            <a:ext cx="21999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Empiezo desde el último elemento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5153038" y="2691355"/>
            <a:ext cx="1894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Y me detengo en el primero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7206006" y="2691355"/>
            <a:ext cx="1409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mtClean="0">
                <a:latin typeface="Arial" charset="0"/>
                <a:ea typeface="Arial" charset="0"/>
                <a:cs typeface="Arial" charset="0"/>
              </a:rPr>
              <a:t>Restando de a uno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69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/>
      <p:bldP spid="25" grpId="0"/>
      <p:bldP spid="26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/>
              <a:t>Invertir Arreglo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64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628650" y="1967960"/>
            <a:ext cx="5526099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smtClean="0">
                <a:solidFill>
                  <a:srgbClr val="000080"/>
                </a:solidFill>
                <a:effectLst/>
              </a:rPr>
              <a:t>Algoritmo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InvertirArreglo</a:t>
            </a:r>
            <a:endParaRPr lang="es-ES_tradnl" sz="2000" dirty="0" smtClean="0">
              <a:solidFill>
                <a:srgbClr val="000000"/>
              </a:solidFill>
              <a:effectLst/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Entero</a:t>
            </a:r>
            <a:endParaRPr lang="es-ES_tradnl" sz="2000" dirty="0">
              <a:solidFill>
                <a:srgbClr val="000000"/>
              </a:solidFill>
            </a:endParaRP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  <a:effectLst/>
              </a:rPr>
              <a:t>"Ingrese la cantidad de números:"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cantidad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v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Dimension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cantidad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  <a:effectLst/>
              </a:rPr>
              <a:t>"Ingrese v["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Sin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Saltar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],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  <a:effectLst/>
              </a:rPr>
              <a:t>" "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FinAlgoritmo</a:t>
            </a:r>
            <a:endParaRPr lang="es-ES_tradnl" sz="2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817" y="4814888"/>
            <a:ext cx="1880438" cy="162187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918" y="1997034"/>
            <a:ext cx="2383654" cy="238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1147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/>
              <a:t>Estructuras de Datos</a:t>
            </a:r>
            <a:br>
              <a:rPr lang="es-ES_tradnl" b="1" dirty="0"/>
            </a:br>
            <a:r>
              <a:rPr lang="es-ES_tradnl" sz="2800" i="1" dirty="0" smtClean="0"/>
              <a:t>Tipos de Números en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Almacene en un arreglo de dimensión N números (la cantidad es ingresada por el usuario)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s-ES_tradnl" sz="2400" dirty="0"/>
              <a:t>Muestre cuántos números son positivos, cuántos son negativos y cuántos ceros hay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65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078970" y="3863351"/>
            <a:ext cx="69860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u="sng" dirty="0" smtClean="0">
                <a:latin typeface="Arial" charset="0"/>
                <a:ea typeface="Arial" charset="0"/>
                <a:cs typeface="Arial" charset="0"/>
              </a:rPr>
              <a:t>Ejemplo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:</a:t>
            </a:r>
            <a:br>
              <a:rPr lang="es-ES_tradnl" sz="2400" dirty="0" smtClean="0">
                <a:latin typeface="Arial" charset="0"/>
                <a:ea typeface="Arial" charset="0"/>
                <a:cs typeface="Arial" charset="0"/>
              </a:rPr>
            </a:b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v =</a:t>
            </a:r>
            <a:r>
              <a:rPr lang="es-ES_tradnl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			0, -7, -9, 1, 0, 0</a:t>
            </a:r>
          </a:p>
          <a:p>
            <a:r>
              <a:rPr lang="es-ES_tradnl" sz="2400" dirty="0" smtClean="0">
                <a:latin typeface="Arial" charset="0"/>
                <a:ea typeface="Arial" charset="0"/>
                <a:cs typeface="Arial" charset="0"/>
              </a:rPr>
              <a:t>La salida es:		1 positivos, 2 negativos y 3 ceros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3468" t="33945" r="3681" b="11470"/>
          <a:stretch/>
        </p:blipFill>
        <p:spPr>
          <a:xfrm>
            <a:off x="974716" y="5127767"/>
            <a:ext cx="7194568" cy="1383571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7183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66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176" y="4776687"/>
            <a:ext cx="2099930" cy="1679944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407038" y="4236611"/>
            <a:ext cx="631748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 </a:t>
            </a:r>
            <a:r>
              <a:rPr lang="es-ES_tradnl" sz="2400" b="1" dirty="0">
                <a:solidFill>
                  <a:srgbClr val="000080"/>
                </a:solidFill>
              </a:rPr>
              <a:t>Hacer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FF0000"/>
                </a:solidFill>
                <a:effectLst/>
              </a:rPr>
              <a:t>"Ingrese numero"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>
                <a:solidFill>
                  <a:srgbClr val="000000"/>
                </a:solidFill>
              </a:rPr>
              <a:t>indice</a:t>
            </a:r>
            <a:r>
              <a:rPr lang="es-ES_tradnl" sz="2400" dirty="0">
                <a:solidFill>
                  <a:srgbClr val="000000"/>
                </a:solidFill>
              </a:rPr>
              <a:t> +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</a:rPr>
              <a:t> </a:t>
            </a:r>
            <a:endParaRPr lang="es-ES_tradnl" sz="2400" dirty="0">
              <a:solidFill>
                <a:srgbClr val="000000"/>
              </a:solidFill>
            </a:endParaRP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</a:t>
            </a:r>
            <a:endParaRPr lang="es-ES_tradnl" sz="2400" dirty="0" smtClean="0">
              <a:solidFill>
                <a:srgbClr val="000000"/>
              </a:solidFill>
              <a:effectLst/>
            </a:endParaRPr>
          </a:p>
          <a:p>
            <a:pPr lvl="1"/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arregloNro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=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</a:t>
            </a:r>
            <a:endParaRPr lang="es-ES_tradnl" sz="2400" dirty="0" smtClean="0">
              <a:solidFill>
                <a:srgbClr val="000000"/>
              </a:solidFill>
              <a:effectLst/>
            </a:endParaRPr>
          </a:p>
          <a:p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</p:txBody>
      </p:sp>
      <p:sp>
        <p:nvSpPr>
          <p:cNvPr id="8" name="Elipse 7"/>
          <p:cNvSpPr/>
          <p:nvPr/>
        </p:nvSpPr>
        <p:spPr>
          <a:xfrm>
            <a:off x="4012886" y="4117818"/>
            <a:ext cx="1360967" cy="680151"/>
          </a:xfrm>
          <a:prstGeom prst="ellipse">
            <a:avLst/>
          </a:prstGeom>
          <a:solidFill>
            <a:srgbClr val="FF000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/>
          <p:cNvSpPr txBox="1"/>
          <p:nvPr/>
        </p:nvSpPr>
        <p:spPr>
          <a:xfrm>
            <a:off x="2418270" y="2462785"/>
            <a:ext cx="4550197" cy="92333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El limite del </a:t>
            </a:r>
            <a:r>
              <a:rPr lang="es-ES_tradnl" b="1" dirty="0" smtClean="0">
                <a:latin typeface="Arial" charset="0"/>
                <a:ea typeface="Arial" charset="0"/>
                <a:cs typeface="Arial" charset="0"/>
              </a:rPr>
              <a:t>Para </a:t>
            </a:r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no puede ser el mismo índice que usamos para acceder al arreglo, porque cambia en cada iteración!</a:t>
            </a:r>
            <a:endParaRPr lang="es-ES_tradnl" b="1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Conector recto de flecha 9"/>
          <p:cNvCxnSpPr>
            <a:stCxn id="9" idx="2"/>
            <a:endCxn id="8" idx="0"/>
          </p:cNvCxnSpPr>
          <p:nvPr/>
        </p:nvCxnSpPr>
        <p:spPr>
          <a:xfrm>
            <a:off x="4693369" y="3386115"/>
            <a:ext cx="1" cy="731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n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699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203679" y="2363203"/>
            <a:ext cx="6842488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i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&lt;-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err="1" smtClean="0">
                <a:solidFill>
                  <a:srgbClr val="000000"/>
                </a:solidFill>
                <a:effectLst/>
              </a:rPr>
              <a:t>dimension_arreglo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Hacer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>
                <a:solidFill>
                  <a:srgbClr val="000080"/>
                </a:solidFill>
              </a:rPr>
              <a:t>E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scribir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FF0000"/>
                </a:solidFill>
                <a:effectLst/>
              </a:rPr>
              <a:t>"ingrese un numero"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>
                <a:solidFill>
                  <a:srgbClr val="000080"/>
                </a:solidFill>
              </a:rPr>
              <a:t>L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eer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arreglo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i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>
                <a:solidFill>
                  <a:srgbClr val="000080"/>
                </a:solidFill>
              </a:rPr>
              <a:t>S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i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arreglo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i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&gt;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Entonces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dirty="0" smtClean="0">
                <a:solidFill>
                  <a:srgbClr val="000000"/>
                </a:solidFill>
                <a:effectLst/>
              </a:rPr>
              <a:t>positivos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positivos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Sino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>
                <a:solidFill>
                  <a:srgbClr val="000080"/>
                </a:solidFill>
              </a:rPr>
              <a:t>S</a:t>
            </a:r>
            <a:r>
              <a:rPr lang="es-ES_tradnl" sz="2000" b="1" dirty="0" smtClean="0">
                <a:solidFill>
                  <a:srgbClr val="000080"/>
                </a:solidFill>
                <a:effectLst/>
              </a:rPr>
              <a:t>i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arreglo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i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&lt;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3"/>
            <a:r>
              <a:rPr lang="es-ES_tradnl" sz="2000" dirty="0" smtClean="0">
                <a:solidFill>
                  <a:srgbClr val="000000"/>
                </a:solidFill>
                <a:effectLst/>
              </a:rPr>
              <a:t>negativos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negativos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 smtClean="0">
                <a:solidFill>
                  <a:srgbClr val="000080"/>
                </a:solidFill>
                <a:effectLst/>
              </a:rPr>
              <a:t>Sino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3"/>
            <a:r>
              <a:rPr lang="es-ES_tradnl" sz="2000" dirty="0" smtClean="0">
                <a:solidFill>
                  <a:srgbClr val="000000"/>
                </a:solidFill>
                <a:effectLst/>
              </a:rPr>
              <a:t>ceros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ceros </a:t>
            </a:r>
            <a:r>
              <a:rPr lang="es-ES_tradnl" sz="20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0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FinSi</a:t>
            </a:r>
            <a:r>
              <a:rPr lang="es-ES_tradnl" sz="20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0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200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67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176" y="4776687"/>
            <a:ext cx="2099930" cy="167994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5146158" y="2812252"/>
            <a:ext cx="3840948" cy="1754326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Dentro del </a:t>
            </a:r>
            <a:r>
              <a:rPr lang="es-ES_tradnl" i="1" dirty="0" smtClean="0">
                <a:latin typeface="Arial" charset="0"/>
                <a:ea typeface="Arial" charset="0"/>
                <a:cs typeface="Arial" charset="0"/>
              </a:rPr>
              <a:t>Para</a:t>
            </a:r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 para se hacen dos cosas diferentes!</a:t>
            </a:r>
            <a:endParaRPr lang="es-ES_tradnl" b="1" dirty="0">
              <a:latin typeface="Arial" charset="0"/>
              <a:ea typeface="Arial" charset="0"/>
              <a:cs typeface="Arial" charset="0"/>
            </a:endParaRPr>
          </a:p>
          <a:p>
            <a:pPr marL="342900" indent="-342900" algn="just">
              <a:buAutoNum type="arabicParenR"/>
            </a:pPr>
            <a:r>
              <a:rPr lang="es-ES_tradnl" b="1" dirty="0" smtClean="0">
                <a:latin typeface="Arial" charset="0"/>
                <a:ea typeface="Arial" charset="0"/>
                <a:cs typeface="Arial" charset="0"/>
              </a:rPr>
              <a:t>Cargar el arreglo</a:t>
            </a:r>
          </a:p>
          <a:p>
            <a:pPr marL="342900" indent="-342900" algn="just">
              <a:buAutoNum type="arabicParenR"/>
            </a:pPr>
            <a:r>
              <a:rPr lang="es-ES_tradnl" b="1" dirty="0" smtClean="0">
                <a:latin typeface="Arial" charset="0"/>
                <a:ea typeface="Arial" charset="0"/>
                <a:cs typeface="Arial" charset="0"/>
              </a:rPr>
              <a:t>Contar los tipos de enteros</a:t>
            </a:r>
            <a:endParaRPr lang="es-ES_tradnl" dirty="0">
              <a:latin typeface="Arial" charset="0"/>
              <a:ea typeface="Arial" charset="0"/>
              <a:cs typeface="Arial" charset="0"/>
            </a:endParaRPr>
          </a:p>
          <a:p>
            <a:pPr algn="just"/>
            <a:r>
              <a:rPr lang="es-ES_tradnl" dirty="0" smtClean="0">
                <a:latin typeface="Arial" charset="0"/>
                <a:ea typeface="Arial" charset="0"/>
                <a:cs typeface="Arial" charset="0"/>
              </a:rPr>
              <a:t>Esto afecta la modularidad del código y limita su refactorización</a:t>
            </a:r>
          </a:p>
        </p:txBody>
      </p:sp>
      <p:cxnSp>
        <p:nvCxnSpPr>
          <p:cNvPr id="10" name="Conector recto de flecha 9"/>
          <p:cNvCxnSpPr>
            <a:stCxn id="9" idx="1"/>
            <a:endCxn id="15" idx="3"/>
          </p:cNvCxnSpPr>
          <p:nvPr/>
        </p:nvCxnSpPr>
        <p:spPr>
          <a:xfrm flipH="1" flipV="1">
            <a:off x="4274288" y="3040763"/>
            <a:ext cx="871870" cy="6486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redondeado 13"/>
          <p:cNvSpPr/>
          <p:nvPr/>
        </p:nvSpPr>
        <p:spPr>
          <a:xfrm>
            <a:off x="390817" y="3375451"/>
            <a:ext cx="3883471" cy="275190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Rectángulo redondeado 14"/>
          <p:cNvSpPr/>
          <p:nvPr/>
        </p:nvSpPr>
        <p:spPr>
          <a:xfrm>
            <a:off x="390817" y="2706075"/>
            <a:ext cx="3883471" cy="669376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25" name="Conector recto de flecha 24"/>
          <p:cNvCxnSpPr>
            <a:stCxn id="9" idx="1"/>
            <a:endCxn id="14" idx="3"/>
          </p:cNvCxnSpPr>
          <p:nvPr/>
        </p:nvCxnSpPr>
        <p:spPr>
          <a:xfrm flipH="1">
            <a:off x="4274288" y="3689415"/>
            <a:ext cx="871870" cy="10619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Imagen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144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400" dirty="0" smtClean="0"/>
              <a:t>1) Defino las variables y cargo los números en el arreglo</a:t>
            </a:r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68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150756" y="2605106"/>
            <a:ext cx="684248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Entero</a:t>
            </a:r>
            <a:endParaRPr lang="es-ES_tradnl" sz="2800" dirty="0">
              <a:solidFill>
                <a:srgbClr val="000000"/>
              </a:solidFill>
            </a:endParaRPr>
          </a:p>
          <a:p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FF0000"/>
                </a:solidFill>
                <a:effectLst/>
              </a:rPr>
              <a:t>"Ingrese la cantidad de números:”</a:t>
            </a:r>
            <a:endParaRPr lang="es-ES_tradnl" sz="2800" dirty="0">
              <a:solidFill>
                <a:srgbClr val="000000"/>
              </a:solidFill>
            </a:endParaRPr>
          </a:p>
          <a:p>
            <a:r>
              <a:rPr lang="es-ES_tradnl" sz="28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v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800" b="1" dirty="0" err="1" smtClean="0">
                <a:solidFill>
                  <a:srgbClr val="000080"/>
                </a:solidFill>
                <a:effectLst/>
              </a:rPr>
              <a:t>Dimension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cantidad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8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8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  <a:effectLst/>
              </a:rPr>
              <a:t>Escribir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FF0000"/>
                </a:solidFill>
                <a:effectLst/>
              </a:rPr>
              <a:t>"Ingrese v["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800" dirty="0" smtClean="0">
                <a:solidFill>
                  <a:srgbClr val="FF0000"/>
                </a:solidFill>
                <a:effectLst/>
              </a:rPr>
              <a:t>"]"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800" b="1" dirty="0" smtClean="0">
                <a:solidFill>
                  <a:srgbClr val="000080"/>
                </a:solidFill>
                <a:effectLst/>
              </a:rPr>
              <a:t>Leer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8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8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8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8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28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995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endParaRPr lang="es-AR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16000" indent="-213120"/>
            <a:r>
              <a:rPr lang="es-AR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itchFamily="34" charset="0"/>
                <a:ea typeface="Calibri"/>
                <a:cs typeface="Arial" pitchFamily="34" charset="0"/>
              </a:rPr>
              <a:t>Se debe intentar crear métodos con variables locales y pocos parámetros para favorecer la reutilización y el mantenimiento del software</a:t>
            </a:r>
            <a:endParaRPr lang="es-AR" sz="24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</a:t>
            </a:fld>
            <a:endParaRPr lang="es-ES_tradnl" dirty="0"/>
          </a:p>
        </p:txBody>
      </p:sp>
      <p:pic>
        <p:nvPicPr>
          <p:cNvPr id="6" name="5 Imagen" descr="variablesLocalesGlobal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633" y="3399317"/>
            <a:ext cx="3806455" cy="2902977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smtClean="0"/>
              <a:t>2) Defino las variables para llevar la cuenta: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69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379449" y="2834283"/>
            <a:ext cx="838510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i="1" dirty="0" smtClean="0">
                <a:solidFill>
                  <a:srgbClr val="969696"/>
                </a:solidFill>
                <a:effectLst/>
              </a:rPr>
              <a:t>//Cuento los valores &gt;0, &lt;0 e =0 </a:t>
            </a:r>
          </a:p>
          <a:p>
            <a:r>
              <a:rPr lang="es-ES_tradnl" sz="3200" b="1" dirty="0" smtClean="0">
                <a:solidFill>
                  <a:srgbClr val="000080"/>
                </a:solidFill>
                <a:effectLst/>
              </a:rPr>
              <a:t>Definir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numNeg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numCero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,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numPos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Como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80"/>
                </a:solidFill>
                <a:effectLst/>
              </a:rPr>
              <a:t>Entero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numNeg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numCero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3200" dirty="0" err="1" smtClean="0">
                <a:solidFill>
                  <a:srgbClr val="000000"/>
                </a:solidFill>
                <a:effectLst/>
              </a:rPr>
              <a:t>numPos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32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3200" dirty="0" smtClean="0">
                <a:solidFill>
                  <a:srgbClr val="000000"/>
                </a:solidFill>
                <a:effectLst/>
              </a:rPr>
              <a:t> 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9641" y="3992330"/>
            <a:ext cx="4014359" cy="2583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26899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400" dirty="0" smtClean="0"/>
              <a:t>3) Recorro el arreglo y voy contando según corresponda</a:t>
            </a:r>
            <a:endParaRPr lang="es-ES_tradnl" sz="2400" dirty="0"/>
          </a:p>
          <a:p>
            <a:endParaRPr lang="es-ES_tradnl" sz="24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70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175487" y="2496677"/>
            <a:ext cx="582122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Para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Hasta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cantidad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-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Con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Paso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Entonces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numCero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numCero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Si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v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[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indice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]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&gt;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0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80"/>
                </a:solidFill>
                <a:effectLst/>
              </a:rPr>
              <a:t>Entonces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numPos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numPos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b="1" dirty="0" smtClean="0">
                <a:solidFill>
                  <a:srgbClr val="000080"/>
                </a:solidFill>
                <a:effectLst/>
              </a:rPr>
              <a:t>Sino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3"/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numNeg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=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err="1" smtClean="0">
                <a:solidFill>
                  <a:srgbClr val="000000"/>
                </a:solidFill>
                <a:effectLst/>
              </a:rPr>
              <a:t>numNeg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b="1" dirty="0" smtClean="0">
                <a:solidFill>
                  <a:srgbClr val="000000"/>
                </a:solidFill>
                <a:effectLst/>
              </a:rPr>
              <a:t>+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  <a:r>
              <a:rPr lang="es-ES_tradnl" sz="2400" dirty="0" smtClean="0">
                <a:solidFill>
                  <a:srgbClr val="8E6B23"/>
                </a:solidFill>
                <a:effectLst/>
              </a:rPr>
              <a:t>1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pPr lvl="1"/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FinSi</a:t>
            </a:r>
            <a:r>
              <a:rPr lang="es-ES_tradnl" sz="2400" dirty="0" smtClean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es-ES_tradnl" sz="2400" b="1" dirty="0" err="1" smtClean="0">
                <a:solidFill>
                  <a:srgbClr val="000080"/>
                </a:solidFill>
                <a:effectLst/>
              </a:rPr>
              <a:t>FinPara</a:t>
            </a:r>
            <a:endParaRPr lang="es-ES_tradnl" sz="24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5453" y="3813845"/>
            <a:ext cx="4378547" cy="1520647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1415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solidFill>
                  <a:prstClr val="black"/>
                </a:solidFill>
              </a:rPr>
              <a:t>Estructuras de Datos</a:t>
            </a:r>
            <a:br>
              <a:rPr lang="es-ES_tradnl" b="1" dirty="0">
                <a:solidFill>
                  <a:prstClr val="black"/>
                </a:solidFill>
              </a:rPr>
            </a:br>
            <a:r>
              <a:rPr lang="es-ES_tradnl" sz="2800" i="1" dirty="0">
                <a:solidFill>
                  <a:prstClr val="black"/>
                </a:solidFill>
              </a:rPr>
              <a:t>Tipos de Números en Arreglo</a:t>
            </a: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71</a:t>
            </a:fld>
            <a:endParaRPr lang="es-ES_tradnl" dirty="0"/>
          </a:p>
        </p:txBody>
      </p:sp>
      <p:sp>
        <p:nvSpPr>
          <p:cNvPr id="6" name="Rectángulo 5"/>
          <p:cNvSpPr/>
          <p:nvPr/>
        </p:nvSpPr>
        <p:spPr>
          <a:xfrm>
            <a:off x="458529" y="2254989"/>
            <a:ext cx="394335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400" b="1" dirty="0" smtClean="0">
                <a:solidFill>
                  <a:srgbClr val="000080"/>
                </a:solidFill>
              </a:rPr>
              <a:t>Algoritmo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TiposNumero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Definir</a:t>
            </a:r>
            <a:r>
              <a:rPr lang="es-ES_tradnl" sz="1400" dirty="0" smtClean="0">
                <a:solidFill>
                  <a:srgbClr val="000000"/>
                </a:solidFill>
              </a:rPr>
              <a:t> cantidad </a:t>
            </a:r>
            <a:r>
              <a:rPr lang="es-ES_tradnl" sz="1400" b="1" dirty="0" smtClean="0">
                <a:solidFill>
                  <a:srgbClr val="000080"/>
                </a:solidFill>
              </a:rPr>
              <a:t>Como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Entero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FF0000"/>
                </a:solidFill>
              </a:rPr>
              <a:t>"Ingrese la cantidad de números:"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Leer</a:t>
            </a:r>
            <a:r>
              <a:rPr lang="es-ES_tradnl" sz="1400" dirty="0" smtClean="0">
                <a:solidFill>
                  <a:srgbClr val="000000"/>
                </a:solidFill>
              </a:rPr>
              <a:t> cantidad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Definir</a:t>
            </a:r>
            <a:r>
              <a:rPr lang="es-ES_tradnl" sz="1400" dirty="0" smtClean="0">
                <a:solidFill>
                  <a:srgbClr val="000000"/>
                </a:solidFill>
              </a:rPr>
              <a:t> v </a:t>
            </a:r>
            <a:r>
              <a:rPr lang="es-ES_tradnl" sz="1400" b="1" dirty="0" smtClean="0">
                <a:solidFill>
                  <a:srgbClr val="000080"/>
                </a:solidFill>
              </a:rPr>
              <a:t>Como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Entero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err="1" smtClean="0">
                <a:solidFill>
                  <a:srgbClr val="000080"/>
                </a:solidFill>
              </a:rPr>
              <a:t>Dimension</a:t>
            </a:r>
            <a:r>
              <a:rPr lang="es-ES_tradnl" sz="1400" dirty="0" smtClean="0">
                <a:solidFill>
                  <a:srgbClr val="000000"/>
                </a:solidFill>
              </a:rPr>
              <a:t> v</a:t>
            </a:r>
            <a:r>
              <a:rPr lang="es-ES_tradnl" sz="1400" b="1" dirty="0" smtClean="0">
                <a:solidFill>
                  <a:srgbClr val="000000"/>
                </a:solidFill>
              </a:rPr>
              <a:t>[</a:t>
            </a:r>
            <a:r>
              <a:rPr lang="es-ES_tradnl" sz="1400" dirty="0" smtClean="0">
                <a:solidFill>
                  <a:srgbClr val="000000"/>
                </a:solidFill>
              </a:rPr>
              <a:t>cantidad</a:t>
            </a:r>
            <a:r>
              <a:rPr lang="es-ES_tradnl" sz="1400" b="1" dirty="0" smtClean="0">
                <a:solidFill>
                  <a:srgbClr val="000000"/>
                </a:solidFill>
              </a:rPr>
              <a:t>]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Definir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indice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Como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Entero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Para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indice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00"/>
                </a:solidFill>
              </a:rPr>
              <a:t>=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0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Hasta</a:t>
            </a:r>
            <a:r>
              <a:rPr lang="es-ES_tradnl" sz="1400" dirty="0" smtClean="0">
                <a:solidFill>
                  <a:srgbClr val="000000"/>
                </a:solidFill>
              </a:rPr>
              <a:t> cantidad </a:t>
            </a:r>
            <a:r>
              <a:rPr lang="es-ES_tradnl" sz="1400" b="1" dirty="0" smtClean="0">
                <a:solidFill>
                  <a:srgbClr val="000000"/>
                </a:solidFill>
              </a:rPr>
              <a:t>-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1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Con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Paso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1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FF0000"/>
                </a:solidFill>
              </a:rPr>
              <a:t>"Ingrese v["</a:t>
            </a:r>
            <a:r>
              <a:rPr lang="es-ES_tradnl" sz="1400" b="1" dirty="0" smtClean="0">
                <a:solidFill>
                  <a:srgbClr val="000000"/>
                </a:solidFill>
              </a:rPr>
              <a:t>,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indice</a:t>
            </a:r>
            <a:r>
              <a:rPr lang="es-ES_tradnl" sz="1400" b="1" dirty="0" smtClean="0">
                <a:solidFill>
                  <a:srgbClr val="000000"/>
                </a:solidFill>
              </a:rPr>
              <a:t>,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FF0000"/>
                </a:solidFill>
              </a:rPr>
              <a:t>"]"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Leer</a:t>
            </a:r>
            <a:r>
              <a:rPr lang="es-ES_tradnl" sz="1400" dirty="0" smtClean="0">
                <a:solidFill>
                  <a:srgbClr val="000000"/>
                </a:solidFill>
              </a:rPr>
              <a:t> v</a:t>
            </a:r>
            <a:r>
              <a:rPr lang="es-ES_tradnl" sz="1400" b="1" dirty="0" smtClean="0">
                <a:solidFill>
                  <a:srgbClr val="000000"/>
                </a:solidFill>
              </a:rPr>
              <a:t>[</a:t>
            </a:r>
            <a:r>
              <a:rPr lang="es-ES_tradnl" sz="1400" dirty="0" err="1" smtClean="0">
                <a:solidFill>
                  <a:srgbClr val="000000"/>
                </a:solidFill>
              </a:rPr>
              <a:t>indice</a:t>
            </a:r>
            <a:r>
              <a:rPr lang="es-ES_tradnl" sz="1400" b="1" dirty="0" smtClean="0">
                <a:solidFill>
                  <a:srgbClr val="000000"/>
                </a:solidFill>
              </a:rPr>
              <a:t>]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err="1" smtClean="0">
                <a:solidFill>
                  <a:srgbClr val="000080"/>
                </a:solidFill>
              </a:rPr>
              <a:t>FinPara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Definir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numNeg</a:t>
            </a:r>
            <a:r>
              <a:rPr lang="es-ES_tradnl" sz="1400" b="1" dirty="0" smtClean="0">
                <a:solidFill>
                  <a:srgbClr val="000000"/>
                </a:solidFill>
              </a:rPr>
              <a:t>,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numCero</a:t>
            </a:r>
            <a:r>
              <a:rPr lang="es-ES_tradnl" sz="1400" b="1" dirty="0" smtClean="0">
                <a:solidFill>
                  <a:srgbClr val="000000"/>
                </a:solidFill>
              </a:rPr>
              <a:t>,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 smtClean="0">
                <a:solidFill>
                  <a:srgbClr val="000000"/>
                </a:solidFill>
              </a:rPr>
              <a:t>numPos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Como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80"/>
                </a:solidFill>
              </a:rPr>
              <a:t>Entero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dirty="0" err="1" smtClean="0">
                <a:solidFill>
                  <a:srgbClr val="000000"/>
                </a:solidFill>
              </a:rPr>
              <a:t>numNeg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00"/>
                </a:solidFill>
              </a:rPr>
              <a:t>=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0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dirty="0" err="1" smtClean="0">
                <a:solidFill>
                  <a:srgbClr val="000000"/>
                </a:solidFill>
              </a:rPr>
              <a:t>numCero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00"/>
                </a:solidFill>
              </a:rPr>
              <a:t>=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0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dirty="0" err="1" smtClean="0">
                <a:solidFill>
                  <a:srgbClr val="000000"/>
                </a:solidFill>
              </a:rPr>
              <a:t>numPos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 smtClean="0">
                <a:solidFill>
                  <a:srgbClr val="000000"/>
                </a:solidFill>
              </a:rPr>
              <a:t>=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smtClean="0">
                <a:solidFill>
                  <a:srgbClr val="8E6B23"/>
                </a:solidFill>
              </a:rPr>
              <a:t>0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764" y="835913"/>
            <a:ext cx="1719236" cy="110626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4699591" y="2362710"/>
            <a:ext cx="402841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Para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indice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0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Hasta</a:t>
            </a:r>
            <a:r>
              <a:rPr lang="es-ES_tradnl" sz="1400" dirty="0">
                <a:solidFill>
                  <a:srgbClr val="000000"/>
                </a:solidFill>
              </a:rPr>
              <a:t> cantidad </a:t>
            </a:r>
            <a:r>
              <a:rPr lang="es-ES_tradnl" sz="1400" b="1" dirty="0">
                <a:solidFill>
                  <a:srgbClr val="000000"/>
                </a:solidFill>
              </a:rPr>
              <a:t>-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Con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Paso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000000"/>
                </a:solidFill>
              </a:rPr>
              <a:t>v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 err="1">
                <a:solidFill>
                  <a:srgbClr val="000000"/>
                </a:solidFill>
              </a:rPr>
              <a:t>indice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0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Entonces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400" dirty="0" err="1" smtClean="0">
                <a:solidFill>
                  <a:srgbClr val="000000"/>
                </a:solidFill>
              </a:rPr>
              <a:t>numCero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numCero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+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2"/>
            <a:r>
              <a:rPr lang="es-ES_tradnl" sz="1400" b="1" dirty="0" smtClean="0">
                <a:solidFill>
                  <a:srgbClr val="000080"/>
                </a:solidFill>
              </a:rPr>
              <a:t>Sino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s-ES_tradnl" sz="1400" b="1" dirty="0" smtClean="0">
                <a:solidFill>
                  <a:srgbClr val="000080"/>
                </a:solidFill>
              </a:rPr>
              <a:t>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000000"/>
                </a:solidFill>
              </a:rPr>
              <a:t>v</a:t>
            </a:r>
            <a:r>
              <a:rPr lang="es-ES_tradnl" sz="1400" b="1" dirty="0">
                <a:solidFill>
                  <a:srgbClr val="000000"/>
                </a:solidFill>
              </a:rPr>
              <a:t>[</a:t>
            </a:r>
            <a:r>
              <a:rPr lang="es-ES_tradnl" sz="1400" dirty="0" err="1">
                <a:solidFill>
                  <a:srgbClr val="000000"/>
                </a:solidFill>
              </a:rPr>
              <a:t>indice</a:t>
            </a:r>
            <a:r>
              <a:rPr lang="es-ES_tradnl" sz="1400" b="1" dirty="0">
                <a:solidFill>
                  <a:srgbClr val="000000"/>
                </a:solidFill>
              </a:rPr>
              <a:t>]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&gt;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0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Entonces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4"/>
            <a:r>
              <a:rPr lang="es-ES_tradnl" sz="1400" dirty="0" err="1" smtClean="0">
                <a:solidFill>
                  <a:srgbClr val="000000"/>
                </a:solidFill>
              </a:rPr>
              <a:t>numPos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numPos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+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400" b="1" dirty="0" smtClean="0">
                <a:solidFill>
                  <a:srgbClr val="000080"/>
                </a:solidFill>
              </a:rPr>
              <a:t>Sino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4"/>
            <a:r>
              <a:rPr lang="es-ES_tradnl" sz="1400" dirty="0" err="1" smtClean="0">
                <a:solidFill>
                  <a:srgbClr val="000000"/>
                </a:solidFill>
              </a:rPr>
              <a:t>numNeg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=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numNeg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00"/>
                </a:solidFill>
              </a:rPr>
              <a:t>+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8E6B23"/>
                </a:solidFill>
              </a:rPr>
              <a:t>1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3"/>
            <a:r>
              <a:rPr lang="es-ES_tradnl" sz="1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2"/>
            <a:r>
              <a:rPr lang="es-ES_tradnl" sz="1400" b="1" dirty="0" err="1" smtClean="0">
                <a:solidFill>
                  <a:srgbClr val="000080"/>
                </a:solidFill>
              </a:rPr>
              <a:t>FinSi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err="1" smtClean="0">
                <a:solidFill>
                  <a:srgbClr val="000080"/>
                </a:solidFill>
              </a:rPr>
              <a:t>FinPara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Sin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Saltar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numPos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FF0000"/>
                </a:solidFill>
              </a:rPr>
              <a:t>" positivos, "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Sin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b="1" dirty="0">
                <a:solidFill>
                  <a:srgbClr val="000080"/>
                </a:solidFill>
              </a:rPr>
              <a:t>Saltar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numNeg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FF0000"/>
                </a:solidFill>
              </a:rPr>
              <a:t>" negativos, "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pPr lvl="1"/>
            <a:r>
              <a:rPr lang="es-ES_tradnl" sz="1400" b="1" dirty="0" smtClean="0">
                <a:solidFill>
                  <a:srgbClr val="000080"/>
                </a:solidFill>
              </a:rPr>
              <a:t>Escribir</a:t>
            </a:r>
            <a:r>
              <a:rPr lang="es-ES_tradnl" sz="1400" dirty="0" smtClean="0">
                <a:solidFill>
                  <a:srgbClr val="000000"/>
                </a:solidFill>
              </a:rPr>
              <a:t> </a:t>
            </a:r>
            <a:r>
              <a:rPr lang="es-ES_tradnl" sz="1400" dirty="0" err="1">
                <a:solidFill>
                  <a:srgbClr val="000000"/>
                </a:solidFill>
              </a:rPr>
              <a:t>numCero</a:t>
            </a:r>
            <a:r>
              <a:rPr lang="es-ES_tradnl" sz="1400" b="1" dirty="0">
                <a:solidFill>
                  <a:srgbClr val="000000"/>
                </a:solidFill>
              </a:rPr>
              <a:t>,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r>
              <a:rPr lang="es-ES_tradnl" sz="1400" dirty="0">
                <a:solidFill>
                  <a:srgbClr val="FF0000"/>
                </a:solidFill>
              </a:rPr>
              <a:t>" ceros"</a:t>
            </a:r>
            <a:r>
              <a:rPr lang="es-ES_tradnl" sz="1400" dirty="0">
                <a:solidFill>
                  <a:srgbClr val="000000"/>
                </a:solidFill>
              </a:rPr>
              <a:t> </a:t>
            </a:r>
            <a:endParaRPr lang="es-ES_tradnl" sz="1400" dirty="0" smtClean="0">
              <a:solidFill>
                <a:srgbClr val="000000"/>
              </a:solidFill>
            </a:endParaRPr>
          </a:p>
          <a:p>
            <a:r>
              <a:rPr lang="es-ES_tradnl" sz="1400" b="1" dirty="0" err="1" smtClean="0">
                <a:solidFill>
                  <a:srgbClr val="000080"/>
                </a:solidFill>
              </a:rPr>
              <a:t>FinAlgoritmo</a:t>
            </a:r>
            <a:endParaRPr lang="es-ES_tradnl" sz="1400" dirty="0"/>
          </a:p>
        </p:txBody>
      </p:sp>
    </p:spTree>
    <p:extLst>
      <p:ext uri="{BB962C8B-B14F-4D97-AF65-F5344CB8AC3E}">
        <p14:creationId xmlns:p14="http://schemas.microsoft.com/office/powerpoint/2010/main" val="1527395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7</a:t>
            </a:fld>
            <a:endParaRPr lang="es-ES_tradnl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Ámbito de las Variables</a:t>
            </a:r>
            <a:br>
              <a:rPr lang="es-AR" b="1" dirty="0" smtClean="0"/>
            </a:br>
            <a:r>
              <a:rPr lang="es-AR" sz="2800" i="1" dirty="0" smtClean="0"/>
              <a:t>Ejemplos</a:t>
            </a:r>
            <a:endParaRPr lang="es-AR" sz="2800" i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AmbitoVariables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Definir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Como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8B"/>
                </a:solidFill>
              </a:rPr>
              <a:t>Texto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b="1" dirty="0" smtClean="0">
                <a:solidFill>
                  <a:srgbClr val="000000"/>
                </a:solidFill>
              </a:rPr>
              <a:t>=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smtClean="0">
                <a:solidFill>
                  <a:srgbClr val="FF0000"/>
                </a:solidFill>
              </a:rPr>
              <a:t>"Hola mundo!!!"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 lvl="1">
              <a:buNone/>
            </a:pPr>
            <a:r>
              <a:rPr lang="es-AR" sz="2000" b="1" dirty="0" smtClean="0">
                <a:solidFill>
                  <a:srgbClr val="00008B"/>
                </a:solidFill>
              </a:rPr>
              <a:t>Escribir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r>
              <a:rPr lang="es-AR" sz="2000" dirty="0" err="1" smtClean="0">
                <a:solidFill>
                  <a:srgbClr val="000000"/>
                </a:solidFill>
              </a:rPr>
              <a:t>var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</a:p>
          <a:p>
            <a:pPr>
              <a:buNone/>
            </a:pPr>
            <a:r>
              <a:rPr lang="es-AR" sz="2000" b="1" dirty="0" err="1" smtClean="0">
                <a:solidFill>
                  <a:srgbClr val="00008B"/>
                </a:solidFill>
              </a:rPr>
              <a:t>FinAlgoritmo</a:t>
            </a:r>
            <a:r>
              <a:rPr lang="es-AR" sz="2000" dirty="0" smtClean="0">
                <a:solidFill>
                  <a:srgbClr val="000000"/>
                </a:solidFill>
              </a:rPr>
              <a:t> </a:t>
            </a:r>
            <a:endParaRPr lang="es-AR" sz="20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 smtClean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8</a:t>
            </a:fld>
            <a:endParaRPr lang="es-ES_tradnl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16660" y="2120315"/>
            <a:ext cx="3933825" cy="165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2281</TotalTime>
  <Words>4290</Words>
  <Application>Microsoft Macintosh PowerPoint</Application>
  <PresentationFormat>Presentación en pantalla (4:3)</PresentationFormat>
  <Paragraphs>872</Paragraphs>
  <Slides>72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72</vt:i4>
      </vt:variant>
    </vt:vector>
  </HeadingPairs>
  <TitlesOfParts>
    <vt:vector size="78" baseType="lpstr">
      <vt:lpstr>Calibri</vt:lpstr>
      <vt:lpstr>Consolas</vt:lpstr>
      <vt:lpstr>Courier New</vt:lpstr>
      <vt:lpstr>DejaVu Sans</vt:lpstr>
      <vt:lpstr>Arial</vt:lpstr>
      <vt:lpstr>Tema de Office</vt:lpstr>
      <vt:lpstr>Técnicas de Programación</vt:lpstr>
      <vt:lpstr>Métodos Repaso</vt:lpstr>
      <vt:lpstr>Métodos Repaso</vt:lpstr>
      <vt:lpstr>Métodos con Retorno Sintaxis</vt:lpstr>
      <vt:lpstr>Técnicas de Programación</vt:lpstr>
      <vt:lpstr>Ámbito de las Variables</vt:lpstr>
      <vt:lpstr>Ámbito de las Variables</vt:lpstr>
      <vt:lpstr>Ámbito de las Variables Ejemplos</vt:lpstr>
      <vt:lpstr>Ámbito de las Variables Ejemplos</vt:lpstr>
      <vt:lpstr>Ámbito de las Variables Ejemplos</vt:lpstr>
      <vt:lpstr>Ámbito de las Variables Ejemplos</vt:lpstr>
      <vt:lpstr>Ámbito de las Variables Ejemplos</vt:lpstr>
      <vt:lpstr>Ámbito de las Variables Ejemplos</vt:lpstr>
      <vt:lpstr>Ámbito de las Variables Ejemplos</vt:lpstr>
      <vt:lpstr>Ámbito de las Variables Ejemplos</vt:lpstr>
      <vt:lpstr>Técnicas de Programación</vt:lpstr>
      <vt:lpstr>Buenas Prácticas de Programación</vt:lpstr>
      <vt:lpstr>Buenas Prácticas de Programación</vt:lpstr>
      <vt:lpstr>Técnicas de Programación</vt:lpstr>
      <vt:lpstr>Estructuras de Datos</vt:lpstr>
      <vt:lpstr>Estructuras de Datos - Arreglos</vt:lpstr>
      <vt:lpstr>Estructuras de Datos – Arreglos Ejercicio - Identificación Mes - Código</vt:lpstr>
      <vt:lpstr>Estructuras de Datos – Arreglos Otras Necesidades</vt:lpstr>
      <vt:lpstr>Estructuras de Datos   Arreglos/Listas/Vectores</vt:lpstr>
      <vt:lpstr>Estructuras de Datos   Arreglos/Listas/Vectores</vt:lpstr>
      <vt:lpstr>Arreglos en PSeint</vt:lpstr>
      <vt:lpstr>Arreglos en PSeint</vt:lpstr>
      <vt:lpstr>Estructuras de Datos   Definición de Arreglos </vt:lpstr>
      <vt:lpstr>Estructuras de Datos – Arreglos Ejercicio - Identificación Mes</vt:lpstr>
      <vt:lpstr>Estructuras de Datos – Arreglos Ejercicio - Identificación Mes – Código</vt:lpstr>
      <vt:lpstr>Estructuras de Datos – Arreglos  Ejercicio - Identificación Mes – Código</vt:lpstr>
      <vt:lpstr>Estructuras de Datos – Arreglos Ejercicio – Arreglo de Números</vt:lpstr>
      <vt:lpstr>Estructuras de Datos – Arreglos Ejercicio – Arreglo de Números</vt:lpstr>
      <vt:lpstr>Estructuras de Datos – Arreglos Ejercicio – Arreglo de Números - Código</vt:lpstr>
      <vt:lpstr>Estructuras de Datos – Arreglos Ejercicio – Arreglo de Números - Código</vt:lpstr>
      <vt:lpstr>Estructuras de Datos – Arreglos Ejercicio – Números Deseados</vt:lpstr>
      <vt:lpstr>Estructuras de Datos – Arreglos Ejercicio – Números Deseados - Código</vt:lpstr>
      <vt:lpstr>Estructuras de Datos – Arreglos Ejercicio – Números Deseados - Código</vt:lpstr>
      <vt:lpstr>Estructuras de Datos – Arreglos Ejercicio – Nombres Deseados</vt:lpstr>
      <vt:lpstr>Estructuras de Datos – Arreglos Ejercicio – Nombres Deseados - Código</vt:lpstr>
      <vt:lpstr>Estructuras de Datos – Arreglos Ejercicio – Nombres Deseados - Código</vt:lpstr>
      <vt:lpstr>Estructuras de Datos – Arreglos Ejercicio – Dos Arreglos</vt:lpstr>
      <vt:lpstr>Estructuras de Datos – Arreglos Ejercicio – Dos Arreglos - Código</vt:lpstr>
      <vt:lpstr>Estructuras de Datos – Arreglos Ejercicio – Dos Arreglos - Código</vt:lpstr>
      <vt:lpstr>Estructuras de Datos – Arreglos Ejercicio – Suma Elementos Arreglo</vt:lpstr>
      <vt:lpstr>Estructuras de Datos – Arreglos Ejercicio – Suma Elementos Arreglo - Código</vt:lpstr>
      <vt:lpstr>Estructuras de Datos – Arreglos Ejercicio – Suma Elementos Arreglo - Código</vt:lpstr>
      <vt:lpstr>Estructuras de Datos – Arreglos Ejercicio – Completar Arreglo</vt:lpstr>
      <vt:lpstr>Estructuras de Datos – Arreglos Ejercicio – Completar Arreglo - Código</vt:lpstr>
      <vt:lpstr>Estructuras de Datos – Arreglos Ejercicio – Completar Arreglo - Código</vt:lpstr>
      <vt:lpstr>Técnicas de Programación</vt:lpstr>
      <vt:lpstr>Estructuras de Datos Sumar Dos Arreglos</vt:lpstr>
      <vt:lpstr>Estructuras de Datos Invertir Arreglo</vt:lpstr>
      <vt:lpstr>Estructuras de Datos Tipos de Números en Arreglo</vt:lpstr>
      <vt:lpstr>Técnicas de Programación</vt:lpstr>
      <vt:lpstr>Estructuras de Datos Sumar Arreglos</vt:lpstr>
      <vt:lpstr>Estructuras de Datos Sumar Arreglos</vt:lpstr>
      <vt:lpstr>Estructuras de Datos Sumar Arreglos</vt:lpstr>
      <vt:lpstr>Estructuras de Datos Sumar Arreglos</vt:lpstr>
      <vt:lpstr>Estructuras de Datos Sumar Arreglos</vt:lpstr>
      <vt:lpstr>Estructuras de Datos Invertir Arreglo</vt:lpstr>
      <vt:lpstr>Estructuras de Datos Invertir Arreglo</vt:lpstr>
      <vt:lpstr>Estructuras de Datos Invertir Arreglo</vt:lpstr>
      <vt:lpstr>Estructuras de Datos Invertir Arreglo</vt:lpstr>
      <vt:lpstr>Estructuras de Datos Invertir Arreglo</vt:lpstr>
      <vt:lpstr>Estructuras de Datos Tipos de Números en Arreglo</vt:lpstr>
      <vt:lpstr>Estructuras de Datos Tipos de Números en Arreglo</vt:lpstr>
      <vt:lpstr>Estructuras de Datos Tipos de Números en Arreglo</vt:lpstr>
      <vt:lpstr>Estructuras de Datos Tipos de Números en Arreglo</vt:lpstr>
      <vt:lpstr>Estructuras de Datos Tipos de Números en Arreglo</vt:lpstr>
      <vt:lpstr>Estructuras de Datos Tipos de Números en Arreglo</vt:lpstr>
      <vt:lpstr>Estructuras de Datos Tipos de Números en Arreglo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Rago</dc:creator>
  <cp:lastModifiedBy>Alejandro Rago</cp:lastModifiedBy>
  <cp:revision>159</cp:revision>
  <dcterms:created xsi:type="dcterms:W3CDTF">2017-06-08T19:02:43Z</dcterms:created>
  <dcterms:modified xsi:type="dcterms:W3CDTF">2017-07-13T18:43:27Z</dcterms:modified>
</cp:coreProperties>
</file>

<file path=docProps/thumbnail.jpeg>
</file>